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79" r:id="rId4"/>
    <p:sldId id="280" r:id="rId5"/>
    <p:sldId id="281" r:id="rId6"/>
    <p:sldId id="306" r:id="rId7"/>
    <p:sldId id="311" r:id="rId8"/>
    <p:sldId id="284" r:id="rId9"/>
    <p:sldId id="285" r:id="rId10"/>
    <p:sldId id="307" r:id="rId11"/>
    <p:sldId id="286" r:id="rId12"/>
    <p:sldId id="287" r:id="rId13"/>
    <p:sldId id="288" r:id="rId14"/>
    <p:sldId id="289" r:id="rId15"/>
    <p:sldId id="290" r:id="rId16"/>
    <p:sldId id="314" r:id="rId17"/>
    <p:sldId id="308" r:id="rId18"/>
    <p:sldId id="292" r:id="rId19"/>
    <p:sldId id="293" r:id="rId20"/>
    <p:sldId id="294" r:id="rId21"/>
    <p:sldId id="313" r:id="rId22"/>
    <p:sldId id="296" r:id="rId23"/>
    <p:sldId id="298" r:id="rId24"/>
    <p:sldId id="299" r:id="rId25"/>
    <p:sldId id="300" r:id="rId26"/>
    <p:sldId id="301" r:id="rId27"/>
    <p:sldId id="302" r:id="rId28"/>
    <p:sldId id="303" r:id="rId29"/>
    <p:sldId id="309" r:id="rId30"/>
    <p:sldId id="304" r:id="rId31"/>
    <p:sldId id="305" r:id="rId3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EF0"/>
    <a:srgbClr val="535353"/>
    <a:srgbClr val="727272"/>
    <a:srgbClr val="1C45F2"/>
    <a:srgbClr val="A6A6A6"/>
    <a:srgbClr val="3260D7"/>
    <a:srgbClr val="9DD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/>
    <p:restoredTop sz="96327"/>
  </p:normalViewPr>
  <p:slideViewPr>
    <p:cSldViewPr snapToGrid="0">
      <p:cViewPr varScale="1">
        <p:scale>
          <a:sx n="115" d="100"/>
          <a:sy n="115" d="100"/>
        </p:scale>
        <p:origin x="378" y="108"/>
      </p:cViewPr>
      <p:guideLst>
        <p:guide pos="48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974F-51D3-5BA9-C9BA-689A2C029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EAA428-5DD6-69D1-9361-EC3577B77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F51CE-D256-7B37-EF42-A0B18561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FF8B2-5DA4-57AB-37AB-2F1431570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E61B0-18E7-4F82-4489-F1B37645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9192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27B6D-9DCE-BF2A-7BED-B4EC9B0C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C28207-691B-3663-498B-D93C6EED7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352A46-D03B-17FC-44A9-DB2E2581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FA8C6-A3EF-34C5-8680-61CF9BC6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AA90C5-66FE-D807-C326-61D3BE18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6147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CFC240-A54F-3060-FC27-38FFC1ACC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CC4231-71F0-1F52-17EC-A058143F8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CA0C2-3C74-9A5E-72C5-B2BC4FA1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4FA39-DF68-A57E-DC7D-F6DEF2A2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9A004-1A20-45F9-49FD-135BE2F9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1270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EEEEEE">
            <a:alpha val="521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58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BD131-64AD-698C-D7C9-B4C83BA6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2CD41-B155-29EE-1EBD-B4BC8A64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886BA-F514-299E-4DB6-DEDE655B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D13BA-0CB2-1AB7-143E-EEDF6F75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6C1A0-F742-8DDA-4253-DC98019C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101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65A10-0471-890E-EA68-A2776EC3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8197CC-76FF-4193-3A20-9E0BD9D33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AD157-C0BF-A51C-AC13-D50FC511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65756-8BD6-7CC9-6D31-974EA6F55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6411E6-95D8-B48D-8E30-94E8DD29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5425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9AB69-112E-5384-A69F-6509E333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8BA713-1EA9-DEBD-5CDC-7F39047D5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00D8C5-32D5-B4DE-2027-7C029C472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078E6-DC25-A45C-6F82-FAD298C7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D8B19-9F5A-B792-B975-246E4F69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97303A-A493-3F26-75A1-A891EC2D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236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721D2-8DF5-275B-6F73-90BE27EF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2C33B3-F8D9-107D-6652-F97847037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9FD78-8711-B732-1228-E7ABDBC47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AA8A13-FBDD-110E-7C04-39D3D32E6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2A2E1F-DD02-C1C4-BFF0-66359220EB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6B3FCB-CA21-1F41-E774-9E337B60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F8043E-1214-EDC9-F8F2-B0C02489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A85FF-A134-3A70-58DD-B7C7662E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35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12E6B-88C0-DDD3-A9A9-33928634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444D09-5262-22C7-4160-679DFED9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890ABA-6659-F420-7A7C-417C8318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829779-D394-19EC-1D14-A9004DBF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866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5ADEBC-EEB6-0656-C997-BA491C53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201D99-75F1-3DA2-141C-03CDB3264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904231-E826-9175-1681-8A8E630E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39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3046F-1C28-73C1-6105-C6BFF336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F59A1-AF2E-DF3F-0785-DA3071CC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23797-B4B8-F2B5-A8D5-597D6F901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6E94FA-F31C-F83E-2F80-4ECAEFBD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B718A9-C7F4-04B6-FDC9-FBCBD8C2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BD0926-6171-E8D4-C388-A8368376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183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DF450-D0F1-44C6-0967-1D62D8EC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C4C0F1-FEBC-EB01-C868-E5519ACC8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CC5E03-2278-F1C2-E02B-4574CE927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740E1-E088-48B7-B53B-8E0427DA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462CB-FAC5-64B1-D237-1173E460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72D28-E19A-B923-834E-80B218DD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798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C9822E-DE5E-DC8F-0D75-CC276C0B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E9F2DB-413B-1923-69DF-CD27DD861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506307-A901-7CDB-9BC8-BD1416979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D7324-7566-D142-92E2-BA555D11D423}" type="datetimeFigureOut">
              <a:rPr kumimoji="1" lang="ko-Kore-KR" altLang="en-US" smtClean="0"/>
              <a:t>06/07/2023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0CE2F-7EEE-B66A-E7DC-E4BE2EB10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6BAE8E-F01E-8A7F-F14A-BE90977DF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185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S-Core Dream 4 Regular" panose="020B02030303020202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세상에서 가장 가벼운 </a:t>
            </a: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단기 </a:t>
            </a:r>
            <a:r>
              <a:rPr lang="ko-KR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전력 수요 예측 모델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나인성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남영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박지호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안태진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황승주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81891" y="1840115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1246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lt1"/>
                </a:solidFill>
                <a:latin typeface="+mj-ea"/>
                <a:cs typeface="Arial"/>
                <a:sym typeface="Arial"/>
              </a:rPr>
              <a:t>EDA &amp; INSIGHT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전력수요 데이터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EDA | 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기상 데이터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EDA | Insight Wrap Up</a:t>
            </a:r>
            <a:endParaRPr lang="ko-KR" altLang="en-US" sz="20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10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178" y="1866710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64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">
            <a:extLst>
              <a:ext uri="{FF2B5EF4-FFF2-40B4-BE49-F238E27FC236}">
                <a16:creationId xmlns:a16="http://schemas.microsoft.com/office/drawing/2014/main" id="{C2B874F0-3235-8002-7024-330239ABB991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oogle Shape;215;g2494d23fddb_5_19">
            <a:extLst>
              <a:ext uri="{FF2B5EF4-FFF2-40B4-BE49-F238E27FC236}">
                <a16:creationId xmlns:a16="http://schemas.microsoft.com/office/drawing/2014/main" id="{9462C39C-A988-F607-3FB4-0DB99718FD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582180"/>
            <a:ext cx="54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6;g2494d23fddb_5_19">
            <a:extLst>
              <a:ext uri="{FF2B5EF4-FFF2-40B4-BE49-F238E27FC236}">
                <a16:creationId xmlns:a16="http://schemas.microsoft.com/office/drawing/2014/main" id="{01A07176-FB7A-7D8F-1D59-D83C17B626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60" y="1581631"/>
            <a:ext cx="540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73D41618-4006-070D-9D20-4C19968BB6C5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3F7DE-9E17-C2BF-063B-C2D07033C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시간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,</a:t>
            </a:r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계절 변수의 중요성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24852-A311-4131-43B0-4E0E48A4F477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5D0C734D-F4D2-A5E5-8587-D8EDA846F013}"/>
              </a:ext>
            </a:extLst>
          </p:cNvPr>
          <p:cNvSpPr/>
          <p:nvPr/>
        </p:nvSpPr>
        <p:spPr>
          <a:xfrm>
            <a:off x="594139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EE623A5-7A11-C783-8F8C-385AE5B1D3C5}"/>
              </a:ext>
            </a:extLst>
          </p:cNvPr>
          <p:cNvSpPr/>
          <p:nvPr/>
        </p:nvSpPr>
        <p:spPr>
          <a:xfrm>
            <a:off x="766942" y="4585053"/>
            <a:ext cx="3382748" cy="800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11,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18-19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전력사용량 피크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전체 데이터 구간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간 큰 변화 없는 안정적인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C90F3A46-ED6D-4B19-E585-9BB723690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4178194"/>
            <a:ext cx="26123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시간대 별 명확한 패턴 확인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BAD693C6-F60E-7F74-A064-B9E7B08E0AE9}"/>
              </a:ext>
            </a:extLst>
          </p:cNvPr>
          <p:cNvSpPr/>
          <p:nvPr/>
        </p:nvSpPr>
        <p:spPr>
          <a:xfrm>
            <a:off x="4379177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E3479A87-0CB5-E767-6364-5846294968EC}"/>
              </a:ext>
            </a:extLst>
          </p:cNvPr>
          <p:cNvSpPr/>
          <p:nvPr/>
        </p:nvSpPr>
        <p:spPr>
          <a:xfrm>
            <a:off x="4551980" y="4585053"/>
            <a:ext cx="3382748" cy="163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여름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겨울의 경우 에너지 수요량의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변동폭이 크다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여름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겨울의 경우 시간대별 기온변화의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영향이 크다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상대적으로 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가을의 전력수요 데이터가 안정적이다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Google Shape;794;p25">
            <a:extLst>
              <a:ext uri="{FF2B5EF4-FFF2-40B4-BE49-F238E27FC236}">
                <a16:creationId xmlns:a16="http://schemas.microsoft.com/office/drawing/2014/main" id="{BF212728-9534-FF5E-EFED-702A207A3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4178194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계절간 패턴의 특징 확인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4F156C71-0A95-7EBC-AF5A-910AD163EE3F}"/>
              </a:ext>
            </a:extLst>
          </p:cNvPr>
          <p:cNvSpPr/>
          <p:nvPr/>
        </p:nvSpPr>
        <p:spPr>
          <a:xfrm>
            <a:off x="8165768" y="3843231"/>
            <a:ext cx="3600000" cy="2570163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Rectangle 28">
            <a:extLst>
              <a:ext uri="{FF2B5EF4-FFF2-40B4-BE49-F238E27FC236}">
                <a16:creationId xmlns:a16="http://schemas.microsoft.com/office/drawing/2014/main" id="{EDB703E0-A6C5-B1B5-7823-67BFEAA1F2DA}"/>
              </a:ext>
            </a:extLst>
          </p:cNvPr>
          <p:cNvSpPr/>
          <p:nvPr/>
        </p:nvSpPr>
        <p:spPr>
          <a:xfrm>
            <a:off x="8256896" y="4585053"/>
            <a:ext cx="3382748" cy="246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계절을 구분하는 변수의 중요성이 크다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8" name="Google Shape;794;p25">
            <a:extLst>
              <a:ext uri="{FF2B5EF4-FFF2-40B4-BE49-F238E27FC236}">
                <a16:creationId xmlns:a16="http://schemas.microsoft.com/office/drawing/2014/main" id="{2A3D14E7-AF1E-FE49-5349-9CE750770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4178194"/>
            <a:ext cx="350887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시간</a:t>
            </a:r>
            <a:r>
              <a:rPr lang="en-US" altLang="ko-KR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 계절 변수가 중요한 예측 변수일 것</a:t>
            </a:r>
            <a:endParaRPr lang="ko-Kore-KR" altLang="ko-Kore-KR" sz="1400" b="1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9" name="Google Shape;794;p25">
            <a:extLst>
              <a:ext uri="{FF2B5EF4-FFF2-40B4-BE49-F238E27FC236}">
                <a16:creationId xmlns:a16="http://schemas.microsoft.com/office/drawing/2014/main" id="{4FFF7827-A888-0F23-DCF9-123F9DD28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3927500"/>
            <a:ext cx="714826" cy="253916"/>
          </a:xfrm>
          <a:prstGeom prst="rect">
            <a:avLst/>
          </a:prstGeom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4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0" name="Google Shape;794;p25">
            <a:extLst>
              <a:ext uri="{FF2B5EF4-FFF2-40B4-BE49-F238E27FC236}">
                <a16:creationId xmlns:a16="http://schemas.microsoft.com/office/drawing/2014/main" id="{2E44C885-B10C-321E-778B-21740DFA6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1" name="Google Shape;794;p25">
            <a:extLst>
              <a:ext uri="{FF2B5EF4-FFF2-40B4-BE49-F238E27FC236}">
                <a16:creationId xmlns:a16="http://schemas.microsoft.com/office/drawing/2014/main" id="{CC616B7F-D047-5700-16FB-F7806E5EB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6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26ECD3E-CD14-8BBA-311F-65E010FF54E7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2B332-43E0-233B-A036-FDC97ACF3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요일변수의 중요성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CF088-C06B-E2F7-9A62-2D546C623DC3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6" name="그림 5" descr="다채로움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9165826B-8831-1DB7-8E10-C9C44BAD5B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6942" y="1572018"/>
            <a:ext cx="5400000" cy="2160000"/>
          </a:xfrm>
          <a:prstGeom prst="rect">
            <a:avLst/>
          </a:prstGeom>
        </p:spPr>
      </p:pic>
      <p:pic>
        <p:nvPicPr>
          <p:cNvPr id="8" name="그림 7" descr="스크린샷, 다채로움, 그래프, 라인이(가) 표시된 사진&#10;&#10;자동 생성된 설명">
            <a:extLst>
              <a:ext uri="{FF2B5EF4-FFF2-40B4-BE49-F238E27FC236}">
                <a16:creationId xmlns:a16="http://schemas.microsoft.com/office/drawing/2014/main" id="{B7B62FD7-9878-5A72-E78C-653C610590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68" y="1572018"/>
            <a:ext cx="5400000" cy="2160000"/>
          </a:xfrm>
          <a:prstGeom prst="rect">
            <a:avLst/>
          </a:prstGeom>
        </p:spPr>
      </p:pic>
      <p:sp>
        <p:nvSpPr>
          <p:cNvPr id="9" name="Foliennummer">
            <a:extLst>
              <a:ext uri="{FF2B5EF4-FFF2-40B4-BE49-F238E27FC236}">
                <a16:creationId xmlns:a16="http://schemas.microsoft.com/office/drawing/2014/main" id="{395697F0-C4A4-4BF8-7F65-4B14A48A5489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12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F511F195-113D-8DB5-701D-9E315E864219}"/>
              </a:ext>
            </a:extLst>
          </p:cNvPr>
          <p:cNvSpPr/>
          <p:nvPr/>
        </p:nvSpPr>
        <p:spPr>
          <a:xfrm>
            <a:off x="594139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CF813249-9295-4716-0430-68A3F97E6EE6}"/>
              </a:ext>
            </a:extLst>
          </p:cNvPr>
          <p:cNvSpPr/>
          <p:nvPr/>
        </p:nvSpPr>
        <p:spPr>
          <a:xfrm>
            <a:off x="766942" y="4564733"/>
            <a:ext cx="3382748" cy="5231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전체 데이터 구간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간 전력수요 패턴 유지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일 순의 전력수요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2" name="Google Shape;794;p25">
            <a:extLst>
              <a:ext uri="{FF2B5EF4-FFF2-40B4-BE49-F238E27FC236}">
                <a16:creationId xmlns:a16="http://schemas.microsoft.com/office/drawing/2014/main" id="{F43889D7-31E3-CFDA-C7F2-774D4EAB9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1" y="4178194"/>
            <a:ext cx="31625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요 일별 전력수요의 명확한 패턴 확인</a:t>
            </a:r>
            <a:endParaRPr lang="ko-Kore-KR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73B52530-B14E-D1B7-4431-191F8609EA88}"/>
              </a:ext>
            </a:extLst>
          </p:cNvPr>
          <p:cNvSpPr/>
          <p:nvPr/>
        </p:nvSpPr>
        <p:spPr>
          <a:xfrm>
            <a:off x="4379177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51F0E0DF-F7E6-401F-CD9D-51633A1D2EA3}"/>
              </a:ext>
            </a:extLst>
          </p:cNvPr>
          <p:cNvSpPr/>
          <p:nvPr/>
        </p:nvSpPr>
        <p:spPr>
          <a:xfrm>
            <a:off x="4551980" y="4564733"/>
            <a:ext cx="3382748" cy="163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년의 수요 급상승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 여름 기록적 폭염의 영향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2019-2020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년의 추세 역행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코로나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의 영향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2013-2021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큰 추세상 수요 상승세 지속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6" name="Google Shape;794;p25">
            <a:extLst>
              <a:ext uri="{FF2B5EF4-FFF2-40B4-BE49-F238E27FC236}">
                <a16:creationId xmlns:a16="http://schemas.microsoft.com/office/drawing/2014/main" id="{E331C370-327C-42FD-2947-5042344F3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79" y="4178194"/>
            <a:ext cx="307213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사회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/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 계절 이슈가 반영됨을 확인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993BD9-3A34-68EF-073B-E1BDD692DD6F}"/>
              </a:ext>
            </a:extLst>
          </p:cNvPr>
          <p:cNvSpPr/>
          <p:nvPr/>
        </p:nvSpPr>
        <p:spPr>
          <a:xfrm>
            <a:off x="8165768" y="3843231"/>
            <a:ext cx="3600000" cy="2570163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EE4323B8-99F6-C285-463F-E3AA582E74BD}"/>
              </a:ext>
            </a:extLst>
          </p:cNvPr>
          <p:cNvSpPr/>
          <p:nvPr/>
        </p:nvSpPr>
        <p:spPr>
          <a:xfrm>
            <a:off x="8256896" y="4564733"/>
            <a:ext cx="3382748" cy="1354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요일을 구분하는 변수의 중요성이 크다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요일 패턴을 보아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업무 및 산업 수요가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주요 수요처일 것으로 추정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사회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 이슈가 반영되어 있으므로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불완전한 정보를 변수로 추가할 필요성이 낮다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0" name="Google Shape;794;p25">
            <a:extLst>
              <a:ext uri="{FF2B5EF4-FFF2-40B4-BE49-F238E27FC236}">
                <a16:creationId xmlns:a16="http://schemas.microsoft.com/office/drawing/2014/main" id="{30C0499D-58B4-ED58-78AC-3B4AE008D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4178194"/>
            <a:ext cx="350887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요일 변수가 중요한 예측 변수 일 것</a:t>
            </a:r>
            <a:endParaRPr lang="ko-Kore-KR" altLang="ko-Kore-KR" sz="1000" b="1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5" name="Google Shape;794;p25">
            <a:extLst>
              <a:ext uri="{FF2B5EF4-FFF2-40B4-BE49-F238E27FC236}">
                <a16:creationId xmlns:a16="http://schemas.microsoft.com/office/drawing/2014/main" id="{207A641E-87CB-7E7A-8468-D7E76B56B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3927500"/>
            <a:ext cx="714826" cy="253916"/>
          </a:xfrm>
          <a:prstGeom prst="rect">
            <a:avLst/>
          </a:prstGeom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4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7" name="Google Shape;794;p25">
            <a:extLst>
              <a:ext uri="{FF2B5EF4-FFF2-40B4-BE49-F238E27FC236}">
                <a16:creationId xmlns:a16="http://schemas.microsoft.com/office/drawing/2014/main" id="{9579532C-B811-CF7F-92DA-7DD597103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2" name="Google Shape;794;p25">
            <a:extLst>
              <a:ext uri="{FF2B5EF4-FFF2-40B4-BE49-F238E27FC236}">
                <a16:creationId xmlns:a16="http://schemas.microsoft.com/office/drawing/2014/main" id="{AE53D46E-A81B-8B34-77ED-F8488BAC1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0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07EF6490-47DE-0EFF-28D4-CB639A483F93}"/>
              </a:ext>
            </a:extLst>
          </p:cNvPr>
          <p:cNvSpPr/>
          <p:nvPr/>
        </p:nvSpPr>
        <p:spPr>
          <a:xfrm>
            <a:off x="9210261" y="1574675"/>
            <a:ext cx="2777997" cy="2378825"/>
          </a:xfrm>
          <a:prstGeom prst="roundRect">
            <a:avLst>
              <a:gd name="adj" fmla="val 3334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3D40D86C-4421-C464-8A7F-92D36013D838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48F00-D1BF-57AE-970E-020B3A468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지역 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/</a:t>
            </a:r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산업별 특징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74A0-ADD8-8058-BB90-5B0BC419ADD8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245;g2494d23fddb_1_0">
            <a:extLst>
              <a:ext uri="{FF2B5EF4-FFF2-40B4-BE49-F238E27FC236}">
                <a16:creationId xmlns:a16="http://schemas.microsoft.com/office/drawing/2014/main" id="{A16E043E-7126-98E8-9FC4-E096F4F251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262" y="1558887"/>
            <a:ext cx="4369400" cy="457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6;g2494d23fddb_1_0">
            <a:extLst>
              <a:ext uri="{FF2B5EF4-FFF2-40B4-BE49-F238E27FC236}">
                <a16:creationId xmlns:a16="http://schemas.microsoft.com/office/drawing/2014/main" id="{8EA0C78F-F33F-AFB3-3E44-DF8D9F4F04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662" y="1574676"/>
            <a:ext cx="4154299" cy="2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7;g2494d23fddb_1_0">
            <a:extLst>
              <a:ext uri="{FF2B5EF4-FFF2-40B4-BE49-F238E27FC236}">
                <a16:creationId xmlns:a16="http://schemas.microsoft.com/office/drawing/2014/main" id="{9EC53BBD-54EF-FA0A-1E37-8AA2758A60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662" y="4080119"/>
            <a:ext cx="3138526" cy="1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0C6F40AE-9AFF-ECB1-D9DF-BC0F47D665D7}"/>
              </a:ext>
            </a:extLst>
          </p:cNvPr>
          <p:cNvSpPr/>
          <p:nvPr/>
        </p:nvSpPr>
        <p:spPr>
          <a:xfrm>
            <a:off x="8404307" y="4080119"/>
            <a:ext cx="3600000" cy="1759999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F781B29D-F76D-AEC0-8BD6-0E1CAC302ED6}"/>
              </a:ext>
            </a:extLst>
          </p:cNvPr>
          <p:cNvSpPr/>
          <p:nvPr/>
        </p:nvSpPr>
        <p:spPr>
          <a:xfrm>
            <a:off x="8495435" y="4461106"/>
            <a:ext cx="3382748" cy="107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산업 수요가 주요 수요처임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산업수요가 안정적인 수요패턴을 형성하는 이유로 추정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사회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 이슈가 반영되어 있음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1" name="Google Shape;794;p25">
            <a:extLst>
              <a:ext uri="{FF2B5EF4-FFF2-40B4-BE49-F238E27FC236}">
                <a16:creationId xmlns:a16="http://schemas.microsoft.com/office/drawing/2014/main" id="{67E9D8C4-6818-0E88-C896-5E1760249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435" y="415367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A98DC742-E6AB-CA9E-6BCF-185E5EE92E0D}"/>
              </a:ext>
            </a:extLst>
          </p:cNvPr>
          <p:cNvSpPr/>
          <p:nvPr/>
        </p:nvSpPr>
        <p:spPr>
          <a:xfrm>
            <a:off x="9369684" y="2011022"/>
            <a:ext cx="2605194" cy="163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산업용 수요가 총 비중의 과반수 이상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총 전력수요는 지속적으로 상승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경기도의 성장세가 가파르게 상승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수년간 지역별 수요 순위 변화 없음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사회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 이슈가 수요에 반영됨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5" name="Foliennummer">
            <a:extLst>
              <a:ext uri="{FF2B5EF4-FFF2-40B4-BE49-F238E27FC236}">
                <a16:creationId xmlns:a16="http://schemas.microsoft.com/office/drawing/2014/main" id="{EFDB73B1-5BA0-0E4D-78C5-2A5BD3B65E5A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13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455AE96A-635F-7CFB-A6A6-DF34150B0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9684" y="1703586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6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B755053-8A3F-4C8F-129D-771AFE7A4776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A80A-F87F-1AEF-FA98-4BE496F1C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기상데이터 특성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EC2F4-FFAC-01E2-3A22-641AE3096954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264;g2494d23fddb_2_6">
            <a:extLst>
              <a:ext uri="{FF2B5EF4-FFF2-40B4-BE49-F238E27FC236}">
                <a16:creationId xmlns:a16="http://schemas.microsoft.com/office/drawing/2014/main" id="{6F055BBE-4F56-DD70-8CFB-7DA6093F368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4938935" cy="47188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265;g2494d23fddb_2_6">
            <a:extLst>
              <a:ext uri="{FF2B5EF4-FFF2-40B4-BE49-F238E27FC236}">
                <a16:creationId xmlns:a16="http://schemas.microsoft.com/office/drawing/2014/main" id="{E17D2FC2-0413-0F43-CC9D-893CF55B3D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099875"/>
              </p:ext>
            </p:extLst>
          </p:nvPr>
        </p:nvGraphicFramePr>
        <p:xfrm>
          <a:off x="6338611" y="1280837"/>
          <a:ext cx="5303702" cy="3657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26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기상인자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결측 수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결측 비율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특징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기온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35533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14%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상대적으로 결측과 편향이 적음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누적 강수량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425443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21%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결측 유무의 판단에 어려움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풍향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68578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25%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특정한 패턴</a:t>
                      </a:r>
                      <a:r>
                        <a:rPr lang="ko-KR" altLang="en-US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을</a:t>
                      </a: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 형성하지 않음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풍속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70622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41%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</a:t>
                      </a: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현지기압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37015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42%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해면기압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36769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22%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습도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37786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22%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일사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713033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42%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지역별 결측 비중 차이가 큼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일조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64176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38%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지역별 결측 비중 차이가 큼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55455DD7-AE13-4D1C-5C96-ECFF22515552}"/>
              </a:ext>
            </a:extLst>
          </p:cNvPr>
          <p:cNvSpPr/>
          <p:nvPr/>
        </p:nvSpPr>
        <p:spPr>
          <a:xfrm>
            <a:off x="6338610" y="5201792"/>
            <a:ext cx="5303701" cy="1200885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28">
            <a:extLst>
              <a:ext uri="{FF2B5EF4-FFF2-40B4-BE49-F238E27FC236}">
                <a16:creationId xmlns:a16="http://schemas.microsoft.com/office/drawing/2014/main" id="{99EA1707-CDBE-72A0-ADEC-8B85335031DA}"/>
              </a:ext>
            </a:extLst>
          </p:cNvPr>
          <p:cNvSpPr/>
          <p:nvPr/>
        </p:nvSpPr>
        <p:spPr>
          <a:xfrm>
            <a:off x="6522644" y="5788352"/>
            <a:ext cx="4983634" cy="246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모든 변수에 결측치가 다수 존재하므로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결측치 제거의 중요성을 확인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E86EEBA2-1518-CBEC-5DC3-5BE41B46D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44" y="5450205"/>
            <a:ext cx="10531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1" name="Foliennummer">
            <a:extLst>
              <a:ext uri="{FF2B5EF4-FFF2-40B4-BE49-F238E27FC236}">
                <a16:creationId xmlns:a16="http://schemas.microsoft.com/office/drawing/2014/main" id="{1AFA5B21-B229-05D6-92BD-3E6693144477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14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976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2551861E-71E0-E602-F066-4408B27C4DE4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CCD00-F97B-7B98-EB3E-8C69F5DC5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기상요인의 주요 예측 변수여부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3C9EC-BF22-8D21-5BCE-73AED207C219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0F51E8-A0EC-2561-5B2F-C89E5BB5161A}"/>
              </a:ext>
            </a:extLst>
          </p:cNvPr>
          <p:cNvGrpSpPr/>
          <p:nvPr/>
        </p:nvGrpSpPr>
        <p:grpSpPr>
          <a:xfrm>
            <a:off x="766942" y="1942658"/>
            <a:ext cx="10219891" cy="2149430"/>
            <a:chOff x="760316" y="1756648"/>
            <a:chExt cx="10219891" cy="2149430"/>
          </a:xfrm>
        </p:grpSpPr>
        <p:pic>
          <p:nvPicPr>
            <p:cNvPr id="6" name="Google Shape;280;g2494d23fddb_1_26">
              <a:extLst>
                <a:ext uri="{FF2B5EF4-FFF2-40B4-BE49-F238E27FC236}">
                  <a16:creationId xmlns:a16="http://schemas.microsoft.com/office/drawing/2014/main" id="{AEB045A4-DE91-EEF0-F831-9E060CCFEC2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49666"/>
            <a:stretch/>
          </p:blipFill>
          <p:spPr>
            <a:xfrm>
              <a:off x="6753682" y="1756648"/>
              <a:ext cx="4226525" cy="2149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281;g2494d23fddb_1_26">
              <a:extLst>
                <a:ext uri="{FF2B5EF4-FFF2-40B4-BE49-F238E27FC236}">
                  <a16:creationId xmlns:a16="http://schemas.microsoft.com/office/drawing/2014/main" id="{0FDADE54-A6EF-71D2-CF11-EAD9EDC51D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50041"/>
            <a:stretch/>
          </p:blipFill>
          <p:spPr>
            <a:xfrm>
              <a:off x="760316" y="1806344"/>
              <a:ext cx="5871738" cy="205003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" name="Google Shape;287;g2494d23fddb_1_26">
            <a:extLst>
              <a:ext uri="{FF2B5EF4-FFF2-40B4-BE49-F238E27FC236}">
                <a16:creationId xmlns:a16="http://schemas.microsoft.com/office/drawing/2014/main" id="{EE352B82-BBCD-DFC9-1F35-8130063C4F7A}"/>
              </a:ext>
            </a:extLst>
          </p:cNvPr>
          <p:cNvCxnSpPr/>
          <p:nvPr/>
        </p:nvCxnSpPr>
        <p:spPr>
          <a:xfrm flipH="1">
            <a:off x="969458" y="2191956"/>
            <a:ext cx="1084523" cy="1231358"/>
          </a:xfrm>
          <a:prstGeom prst="straightConnector1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88;g2494d23fddb_1_26">
            <a:extLst>
              <a:ext uri="{FF2B5EF4-FFF2-40B4-BE49-F238E27FC236}">
                <a16:creationId xmlns:a16="http://schemas.microsoft.com/office/drawing/2014/main" id="{1230946F-4F62-288F-D96F-1EF5E665A87D}"/>
              </a:ext>
            </a:extLst>
          </p:cNvPr>
          <p:cNvCxnSpPr/>
          <p:nvPr/>
        </p:nvCxnSpPr>
        <p:spPr>
          <a:xfrm flipH="1">
            <a:off x="2750542" y="2125635"/>
            <a:ext cx="1084523" cy="1231358"/>
          </a:xfrm>
          <a:prstGeom prst="straightConnector1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89;g2494d23fddb_1_26">
            <a:extLst>
              <a:ext uri="{FF2B5EF4-FFF2-40B4-BE49-F238E27FC236}">
                <a16:creationId xmlns:a16="http://schemas.microsoft.com/office/drawing/2014/main" id="{87FFF2E3-4834-4892-AD72-E4BA5D34E4AD}"/>
              </a:ext>
            </a:extLst>
          </p:cNvPr>
          <p:cNvCxnSpPr/>
          <p:nvPr/>
        </p:nvCxnSpPr>
        <p:spPr>
          <a:xfrm flipH="1">
            <a:off x="4531626" y="2191956"/>
            <a:ext cx="1084523" cy="1231358"/>
          </a:xfrm>
          <a:prstGeom prst="straightConnector1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Rectangle: Rounded Corners 39">
            <a:extLst>
              <a:ext uri="{FF2B5EF4-FFF2-40B4-BE49-F238E27FC236}">
                <a16:creationId xmlns:a16="http://schemas.microsoft.com/office/drawing/2014/main" id="{9112E615-65CE-6725-3444-8CD7C2E581CE}"/>
              </a:ext>
            </a:extLst>
          </p:cNvPr>
          <p:cNvSpPr/>
          <p:nvPr/>
        </p:nvSpPr>
        <p:spPr>
          <a:xfrm>
            <a:off x="909206" y="1543625"/>
            <a:ext cx="3819458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8" name="Rectangle 44">
            <a:extLst>
              <a:ext uri="{FF2B5EF4-FFF2-40B4-BE49-F238E27FC236}">
                <a16:creationId xmlns:a16="http://schemas.microsoft.com/office/drawing/2014/main" id="{2CF7675C-710D-1D61-1A5B-DAC787954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816" y="1647043"/>
            <a:ext cx="347534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최근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년 기상인자와 전력수요의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주 이동 중앙값</a:t>
            </a:r>
          </a:p>
        </p:txBody>
      </p:sp>
      <p:sp>
        <p:nvSpPr>
          <p:cNvPr id="19" name="Rectangle: Rounded Corners 39">
            <a:extLst>
              <a:ext uri="{FF2B5EF4-FFF2-40B4-BE49-F238E27FC236}">
                <a16:creationId xmlns:a16="http://schemas.microsoft.com/office/drawing/2014/main" id="{5BFEC5B4-BB07-0F16-F205-A0BB0FC13A98}"/>
              </a:ext>
            </a:extLst>
          </p:cNvPr>
          <p:cNvSpPr/>
          <p:nvPr/>
        </p:nvSpPr>
        <p:spPr>
          <a:xfrm>
            <a:off x="6895875" y="1540141"/>
            <a:ext cx="3819458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0" name="Rectangle 44">
            <a:extLst>
              <a:ext uri="{FF2B5EF4-FFF2-40B4-BE49-F238E27FC236}">
                <a16:creationId xmlns:a16="http://schemas.microsoft.com/office/drawing/2014/main" id="{6E90D7CD-9650-5AF4-C73E-53082DD06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485" y="1643559"/>
            <a:ext cx="347534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최근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년 기상인자와 전력수요의 상관관계</a:t>
            </a:r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D5062292-D8C3-8F39-A509-23835CA1A170}"/>
              </a:ext>
            </a:extLst>
          </p:cNvPr>
          <p:cNvSpPr/>
          <p:nvPr/>
        </p:nvSpPr>
        <p:spPr>
          <a:xfrm>
            <a:off x="594139" y="4241995"/>
            <a:ext cx="3600000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38565054-10CF-40A9-88BB-CB5CCEE921FC}"/>
              </a:ext>
            </a:extLst>
          </p:cNvPr>
          <p:cNvSpPr/>
          <p:nvPr/>
        </p:nvSpPr>
        <p:spPr>
          <a:xfrm>
            <a:off x="750249" y="4975521"/>
            <a:ext cx="3382748" cy="800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기온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전력수요와의 유사한 계절성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일사량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기온 대비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1.7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배의 상관관계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온도인자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양극단에서 높은 상관관계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3" name="Google Shape;794;p25">
            <a:extLst>
              <a:ext uri="{FF2B5EF4-FFF2-40B4-BE49-F238E27FC236}">
                <a16:creationId xmlns:a16="http://schemas.microsoft.com/office/drawing/2014/main" id="{A86AA368-64C5-29A7-6101-3427821EA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49" y="4374343"/>
            <a:ext cx="170338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WE FOUND</a:t>
            </a:r>
            <a:endParaRPr lang="ko-Kore-KR" altLang="ko-Kore-KR" sz="1000" b="1">
              <a:solidFill>
                <a:schemeClr val="bg1">
                  <a:lumMod val="50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5430833D-9B40-0B8F-EEE4-D8DF11AD42F7}"/>
              </a:ext>
            </a:extLst>
          </p:cNvPr>
          <p:cNvSpPr/>
          <p:nvPr/>
        </p:nvSpPr>
        <p:spPr>
          <a:xfrm>
            <a:off x="4379177" y="4241995"/>
            <a:ext cx="3600000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0551A638-949D-1D75-011D-C39EBF0F741E}"/>
              </a:ext>
            </a:extLst>
          </p:cNvPr>
          <p:cNvSpPr/>
          <p:nvPr/>
        </p:nvSpPr>
        <p:spPr>
          <a:xfrm>
            <a:off x="4531626" y="4975521"/>
            <a:ext cx="3382748" cy="5231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계절간 유사성이 크다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단기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초단기 패턴상 노이즈가 많다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7" name="Google Shape;794;p25">
            <a:extLst>
              <a:ext uri="{FF2B5EF4-FFF2-40B4-BE49-F238E27FC236}">
                <a16:creationId xmlns:a16="http://schemas.microsoft.com/office/drawing/2014/main" id="{F65BA945-91CA-2AEC-51E6-99D214339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626" y="4374343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>
                    <a:lumMod val="50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BUT</a:t>
            </a:r>
            <a:endParaRPr lang="ko-Kore-KR" altLang="ko-Kore-KR" sz="1000" b="1">
              <a:solidFill>
                <a:schemeClr val="bg1">
                  <a:lumMod val="50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  <p:sp>
        <p:nvSpPr>
          <p:cNvPr id="29" name="Rounded Rectangle 17">
            <a:extLst>
              <a:ext uri="{FF2B5EF4-FFF2-40B4-BE49-F238E27FC236}">
                <a16:creationId xmlns:a16="http://schemas.microsoft.com/office/drawing/2014/main" id="{71929365-8716-AF7B-63EC-9F6AEAE45BD8}"/>
              </a:ext>
            </a:extLst>
          </p:cNvPr>
          <p:cNvSpPr/>
          <p:nvPr/>
        </p:nvSpPr>
        <p:spPr>
          <a:xfrm>
            <a:off x="8165768" y="4241995"/>
            <a:ext cx="3600000" cy="2171399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Google Shape;794;p25">
            <a:extLst>
              <a:ext uri="{FF2B5EF4-FFF2-40B4-BE49-F238E27FC236}">
                <a16:creationId xmlns:a16="http://schemas.microsoft.com/office/drawing/2014/main" id="{17A12062-7D87-A46C-C11F-91944365B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50" y="4975521"/>
            <a:ext cx="3508872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buClr>
                <a:srgbClr val="FFFFFF"/>
              </a:buClr>
              <a:buSzPts val="9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전력수요 예측에 기상인자의 영향력이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</a:b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낮을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것으로 예상</a:t>
            </a:r>
            <a:endParaRPr lang="ko-Kore-KR" altLang="ko-Kore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Poppins" pitchFamily="2" charset="0"/>
            </a:endParaRPr>
          </a:p>
        </p:txBody>
      </p:sp>
      <p:sp>
        <p:nvSpPr>
          <p:cNvPr id="32" name="Google Shape;794;p25">
            <a:extLst>
              <a:ext uri="{FF2B5EF4-FFF2-40B4-BE49-F238E27FC236}">
                <a16:creationId xmlns:a16="http://schemas.microsoft.com/office/drawing/2014/main" id="{3111D164-E0E1-1A94-8225-8DB3292A9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50" y="459335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33" name="Foliennummer">
            <a:extLst>
              <a:ext uri="{FF2B5EF4-FFF2-40B4-BE49-F238E27FC236}">
                <a16:creationId xmlns:a16="http://schemas.microsoft.com/office/drawing/2014/main" id="{E6FD48E3-FACB-CC4A-DABB-F250D5BBB245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15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Google Shape;794;p25">
            <a:extLst>
              <a:ext uri="{FF2B5EF4-FFF2-40B4-BE49-F238E27FC236}">
                <a16:creationId xmlns:a16="http://schemas.microsoft.com/office/drawing/2014/main" id="{AC82FDAB-CE2A-B9FD-7859-B6C97F1D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50" y="4374343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SO</a:t>
            </a:r>
            <a:endParaRPr lang="ko-Kore-KR" altLang="ko-Kore-KR" sz="1000" b="1">
              <a:solidFill>
                <a:schemeClr val="bg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5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F97E47FC-DFBD-2DC5-38EC-ABC6199B2EFE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525D1-2975-FA71-D3D6-39B0AA76B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Insight Wrap up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83DD9-7DA3-D21F-0965-19EA12291A9D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33" name="Foliennummer">
            <a:extLst>
              <a:ext uri="{FF2B5EF4-FFF2-40B4-BE49-F238E27FC236}">
                <a16:creationId xmlns:a16="http://schemas.microsoft.com/office/drawing/2014/main" id="{233779D3-830A-DC2B-58BC-1EC2A3053180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16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8DB400-DA84-2DE6-B4A1-FADFFC450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135203"/>
              </p:ext>
            </p:extLst>
          </p:nvPr>
        </p:nvGraphicFramePr>
        <p:xfrm>
          <a:off x="822075" y="1551157"/>
          <a:ext cx="10547849" cy="4596271"/>
        </p:xfrm>
        <a:graphic>
          <a:graphicData uri="http://schemas.openxmlformats.org/drawingml/2006/table">
            <a:tbl>
              <a:tblPr/>
              <a:tblGrid>
                <a:gridCol w="2483035">
                  <a:extLst>
                    <a:ext uri="{9D8B030D-6E8A-4147-A177-3AD203B41FA5}">
                      <a16:colId xmlns:a16="http://schemas.microsoft.com/office/drawing/2014/main" val="1954759256"/>
                    </a:ext>
                  </a:extLst>
                </a:gridCol>
                <a:gridCol w="8064814">
                  <a:extLst>
                    <a:ext uri="{9D8B030D-6E8A-4147-A177-3AD203B41FA5}">
                      <a16:colId xmlns:a16="http://schemas.microsoft.com/office/drawing/2014/main" val="1515880587"/>
                    </a:ext>
                  </a:extLst>
                </a:gridCol>
              </a:tblGrid>
              <a:tr h="34655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Heading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Details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67940"/>
                  </a:ext>
                </a:extLst>
              </a:tr>
              <a:tr h="9724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전력수요 </a:t>
                      </a: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EDA </a:t>
                      </a: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인사이트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전력 수요는 </a:t>
                      </a:r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명확한 계절성을 가지며</a:t>
                      </a:r>
                      <a:r>
                        <a:rPr lang="en-US" altLang="ko-KR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연도에 관계없이 시간대별 패턴이 유지됨</a:t>
                      </a:r>
                      <a:r>
                        <a:rPr lang="en-US" altLang="ko-KR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전력 수요에는 폭염이나 코로나와 같은 외부 요인이 반영되어 있으며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계절성 패턴이 안정적으로 유지됨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전력 수요는 </a:t>
                      </a:r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대부분 산업 수요에 의해 영향을 받음</a:t>
                      </a:r>
                      <a:r>
                        <a:rPr lang="en-US" altLang="ko-KR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ACF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분석 결과 자기회귀성이 높은 일정한 패턴을 보이는 시계열 데이터임을 확인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958098"/>
                  </a:ext>
                </a:extLst>
              </a:tr>
              <a:tr h="9724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기상정보 </a:t>
                      </a: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EDA </a:t>
                      </a: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인사이트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전력 수요와 기상정보 간에는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상관관계가 있지만 노이즈가 많음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온도와 일사량이 전력 수요와 상관관계가 있으며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온도 인자는 양극단에서 높은 상관관계를 보임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일사량 데이터가 전력수요와 가장 높은 상관관계가 있으나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 결측이 많이 발생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549534"/>
                  </a:ext>
                </a:extLst>
              </a:tr>
              <a:tr h="16531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Wrap Up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기상 인자는 전력수요에 일정 수준의 영향을 미침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하지만 전력수요는 시간과 계절에 강건한 계절성을 보이므로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이미 과거 패턴에 기상 이변 등이 반영되어 있을 것으로 예상됨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따라서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전력 수요 예측에 있어서 가장 중요한 변수는 과거의 패턴과 트렌드일 것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과거 패턴의 영향력을 확인했으므로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기술적 분석이 유효할 것으로 예상됨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또한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과거의 시간대와 요일 및 휴일 유무의 정보 역시 중요한 변수로 작용함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을 확인함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.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337181"/>
                  </a:ext>
                </a:extLst>
              </a:tr>
              <a:tr h="4066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So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‘과거의 패턴만으로도 미래의 전력 수요 예측이 가능하다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.’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는 가설 유지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468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637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가설 검증 </a:t>
            </a:r>
            <a:r>
              <a:rPr lang="en-US" altLang="ko-KR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&amp;</a:t>
            </a: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 결론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모델 구축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요인 비교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결론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17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56303" y="1866710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60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141ED5C-E581-D695-BD23-0813768C5241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2D6C0-CECF-86D2-D4CF-C1DD48C5A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모델 구축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55416-5E38-58D6-B0CA-34F29B9ACC28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5" name="Rectangle: Rounded Corners 39">
            <a:extLst>
              <a:ext uri="{FF2B5EF4-FFF2-40B4-BE49-F238E27FC236}">
                <a16:creationId xmlns:a16="http://schemas.microsoft.com/office/drawing/2014/main" id="{110ACDC2-68C2-0DBE-E0C9-E20F1FE8DEE4}"/>
              </a:ext>
            </a:extLst>
          </p:cNvPr>
          <p:cNvSpPr/>
          <p:nvPr/>
        </p:nvSpPr>
        <p:spPr>
          <a:xfrm>
            <a:off x="876270" y="1511990"/>
            <a:ext cx="4719187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0CD3BBE1-90A5-EB15-2D41-ABE034B5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81" y="1615408"/>
            <a:ext cx="425599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CNN Conv1d Kernel size </a:t>
            </a:r>
            <a:r>
              <a:rPr lang="ko-KR" altLang="en-US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선정</a:t>
            </a: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	kernel_size=5</a:t>
            </a:r>
            <a:endParaRPr lang="ko-KR" altLang="en-US" sz="1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7" name="Rectangle: Rounded Corners 39">
            <a:extLst>
              <a:ext uri="{FF2B5EF4-FFF2-40B4-BE49-F238E27FC236}">
                <a16:creationId xmlns:a16="http://schemas.microsoft.com/office/drawing/2014/main" id="{300ADD11-6851-A663-F6DB-2CF04EB706EE}"/>
              </a:ext>
            </a:extLst>
          </p:cNvPr>
          <p:cNvSpPr/>
          <p:nvPr/>
        </p:nvSpPr>
        <p:spPr>
          <a:xfrm>
            <a:off x="5801358" y="1511990"/>
            <a:ext cx="5248921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8" name="Rectangle 44">
            <a:extLst>
              <a:ext uri="{FF2B5EF4-FFF2-40B4-BE49-F238E27FC236}">
                <a16:creationId xmlns:a16="http://schemas.microsoft.com/office/drawing/2014/main" id="{DBB9F21D-3670-F63D-9432-44500D885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9843" y="1615408"/>
            <a:ext cx="37058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Dataset </a:t>
            </a:r>
            <a:r>
              <a:rPr lang="ko-KR" altLang="en-US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구조</a:t>
            </a:r>
          </a:p>
        </p:txBody>
      </p:sp>
      <p:grpSp>
        <p:nvGrpSpPr>
          <p:cNvPr id="9" name="Google Shape;321;g2494d23fddb_3_38">
            <a:extLst>
              <a:ext uri="{FF2B5EF4-FFF2-40B4-BE49-F238E27FC236}">
                <a16:creationId xmlns:a16="http://schemas.microsoft.com/office/drawing/2014/main" id="{5FEEF868-9872-3764-C61B-9B3DF245A320}"/>
              </a:ext>
            </a:extLst>
          </p:cNvPr>
          <p:cNvGrpSpPr/>
          <p:nvPr/>
        </p:nvGrpSpPr>
        <p:grpSpPr>
          <a:xfrm>
            <a:off x="876269" y="1958987"/>
            <a:ext cx="4788000" cy="4523875"/>
            <a:chOff x="360000" y="728725"/>
            <a:chExt cx="5399501" cy="4651875"/>
          </a:xfrm>
        </p:grpSpPr>
        <p:pic>
          <p:nvPicPr>
            <p:cNvPr id="10" name="Google Shape;322;g2494d23fddb_3_38">
              <a:extLst>
                <a:ext uri="{FF2B5EF4-FFF2-40B4-BE49-F238E27FC236}">
                  <a16:creationId xmlns:a16="http://schemas.microsoft.com/office/drawing/2014/main" id="{1A12B2B5-6857-4A1E-D453-0BA06205D51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72875" y="3012101"/>
              <a:ext cx="5286625" cy="236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23;g2494d23fddb_3_38">
              <a:extLst>
                <a:ext uri="{FF2B5EF4-FFF2-40B4-BE49-F238E27FC236}">
                  <a16:creationId xmlns:a16="http://schemas.microsoft.com/office/drawing/2014/main" id="{C319A8A7-49CD-8562-13D2-53DDC2DB18E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000" y="728725"/>
              <a:ext cx="5399501" cy="2283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320;g2494d23fddb_3_38">
            <a:extLst>
              <a:ext uri="{FF2B5EF4-FFF2-40B4-BE49-F238E27FC236}">
                <a16:creationId xmlns:a16="http://schemas.microsoft.com/office/drawing/2014/main" id="{4FA8508A-2B41-5B55-FD24-1ECFC533FE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359" y="1958988"/>
            <a:ext cx="5248922" cy="2220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B92BC37F-856C-A33D-7947-1B0AB1FBB7FC}"/>
              </a:ext>
            </a:extLst>
          </p:cNvPr>
          <p:cNvSpPr/>
          <p:nvPr/>
        </p:nvSpPr>
        <p:spPr>
          <a:xfrm>
            <a:off x="5789667" y="4631695"/>
            <a:ext cx="5260612" cy="1827566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28">
            <a:extLst>
              <a:ext uri="{FF2B5EF4-FFF2-40B4-BE49-F238E27FC236}">
                <a16:creationId xmlns:a16="http://schemas.microsoft.com/office/drawing/2014/main" id="{BB7B4F10-8E27-EB6C-E84A-92256B89C207}"/>
              </a:ext>
            </a:extLst>
          </p:cNvPr>
          <p:cNvSpPr/>
          <p:nvPr/>
        </p:nvSpPr>
        <p:spPr>
          <a:xfrm>
            <a:off x="6216895" y="4956027"/>
            <a:ext cx="440615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Sequence Length / Output Size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자기상관성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최대치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7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Input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Dimension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비교군 마다 상이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Num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of Layers : 3 (Grid Search result)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Hidden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Dimension :  288 ( Grid Search result)</a:t>
            </a:r>
          </a:p>
        </p:txBody>
      </p:sp>
      <p:sp>
        <p:nvSpPr>
          <p:cNvPr id="16" name="Rectangle: Rounded Corners 39">
            <a:extLst>
              <a:ext uri="{FF2B5EF4-FFF2-40B4-BE49-F238E27FC236}">
                <a16:creationId xmlns:a16="http://schemas.microsoft.com/office/drawing/2014/main" id="{4CE8E20B-9416-2481-0538-4B06A7357461}"/>
              </a:ext>
            </a:extLst>
          </p:cNvPr>
          <p:cNvSpPr/>
          <p:nvPr/>
        </p:nvSpPr>
        <p:spPr>
          <a:xfrm>
            <a:off x="5801359" y="4255582"/>
            <a:ext cx="5248920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3E7DF734-54D5-776A-CBBE-E40891735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9843" y="4359000"/>
            <a:ext cx="37058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LSTM / GRU Parameters</a:t>
            </a:r>
            <a:endParaRPr lang="ko-KR" altLang="en-US" sz="1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66D2D537-5F1E-981D-6EFC-4629F0C6B03B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18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253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8C25F9C2-B8A5-4047-70C1-1292B4256FBA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D9495-5F72-C996-9A1D-5C459584C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지표 및 대표 값 선정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17CE1-6E54-FF11-CA5D-EE2350366103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339;g2269fa116ee_0_289">
            <a:extLst>
              <a:ext uri="{FF2B5EF4-FFF2-40B4-BE49-F238E27FC236}">
                <a16:creationId xmlns:a16="http://schemas.microsoft.com/office/drawing/2014/main" id="{FB4C0706-48CA-6BFF-3231-F43F8B21A96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621" y="1683780"/>
            <a:ext cx="72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g2269fa116ee_0_289">
            <a:extLst>
              <a:ext uri="{FF2B5EF4-FFF2-40B4-BE49-F238E27FC236}">
                <a16:creationId xmlns:a16="http://schemas.microsoft.com/office/drawing/2014/main" id="{23BFB702-0968-9006-3C49-B608730D6B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915" y="1688438"/>
            <a:ext cx="3416039" cy="21553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D8D33CB3-EFE1-F6A3-A1D7-E1D396168C04}"/>
              </a:ext>
            </a:extLst>
          </p:cNvPr>
          <p:cNvSpPr/>
          <p:nvPr/>
        </p:nvSpPr>
        <p:spPr>
          <a:xfrm>
            <a:off x="766941" y="4241995"/>
            <a:ext cx="3427197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28">
            <a:extLst>
              <a:ext uri="{FF2B5EF4-FFF2-40B4-BE49-F238E27FC236}">
                <a16:creationId xmlns:a16="http://schemas.microsoft.com/office/drawing/2014/main" id="{EA01CC4F-D812-9F95-BF9B-A983FCA3A945}"/>
              </a:ext>
            </a:extLst>
          </p:cNvPr>
          <p:cNvSpPr/>
          <p:nvPr/>
        </p:nvSpPr>
        <p:spPr>
          <a:xfrm>
            <a:off x="1021578" y="4765182"/>
            <a:ext cx="3014859" cy="10764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 전 동시간대 데이터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내 최고 전력 수요량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내 최저전력 수요량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이동평균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(30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–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9" name="Google Shape;794;p25">
            <a:extLst>
              <a:ext uri="{FF2B5EF4-FFF2-40B4-BE49-F238E27FC236}">
                <a16:creationId xmlns:a16="http://schemas.microsoft.com/office/drawing/2014/main" id="{6032B180-64F7-0296-1284-DDF758872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061" y="4450348"/>
            <a:ext cx="170338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2FBE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기술 지표 선정</a:t>
            </a:r>
            <a:endParaRPr lang="ko-Kore-KR" altLang="ko-Kore-KR" sz="1000" b="1">
              <a:solidFill>
                <a:srgbClr val="2FBEF0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F7A2EA82-F2CB-9A26-D2CA-A3B59E088721}"/>
              </a:ext>
            </a:extLst>
          </p:cNvPr>
          <p:cNvSpPr/>
          <p:nvPr/>
        </p:nvSpPr>
        <p:spPr>
          <a:xfrm>
            <a:off x="4379177" y="4241995"/>
            <a:ext cx="3600000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9079422A-B2F5-5A64-9322-E2E76862A394}"/>
              </a:ext>
            </a:extLst>
          </p:cNvPr>
          <p:cNvSpPr/>
          <p:nvPr/>
        </p:nvSpPr>
        <p:spPr>
          <a:xfrm>
            <a:off x="4668518" y="4796378"/>
            <a:ext cx="3021317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기준일자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년간의 휴일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공휴일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요일 및 시간 추출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원핫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인코딩을 활용한 더미 변수 생성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2" name="Google Shape;794;p25">
            <a:extLst>
              <a:ext uri="{FF2B5EF4-FFF2-40B4-BE49-F238E27FC236}">
                <a16:creationId xmlns:a16="http://schemas.microsoft.com/office/drawing/2014/main" id="{1FE959AA-1904-142E-7B2A-9D5BFE5C2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626" y="4475620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2FBE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달력 데이터 선정</a:t>
            </a:r>
            <a:endParaRPr lang="ko-Kore-KR" altLang="ko-Kore-KR" sz="1000" b="1">
              <a:solidFill>
                <a:srgbClr val="2FBEF0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2D8C5743-685F-A7CD-7522-72681FE267C4}"/>
              </a:ext>
            </a:extLst>
          </p:cNvPr>
          <p:cNvSpPr/>
          <p:nvPr/>
        </p:nvSpPr>
        <p:spPr>
          <a:xfrm>
            <a:off x="8165768" y="4241995"/>
            <a:ext cx="3600000" cy="2171399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Foliennummer">
            <a:extLst>
              <a:ext uri="{FF2B5EF4-FFF2-40B4-BE49-F238E27FC236}">
                <a16:creationId xmlns:a16="http://schemas.microsoft.com/office/drawing/2014/main" id="{08349708-0FCD-980A-D175-8B3424BFE037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19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28">
            <a:extLst>
              <a:ext uri="{FF2B5EF4-FFF2-40B4-BE49-F238E27FC236}">
                <a16:creationId xmlns:a16="http://schemas.microsoft.com/office/drawing/2014/main" id="{D85E3F02-76AF-10B0-4A14-39B6C3013CFD}"/>
              </a:ext>
            </a:extLst>
          </p:cNvPr>
          <p:cNvSpPr/>
          <p:nvPr/>
        </p:nvSpPr>
        <p:spPr>
          <a:xfrm>
            <a:off x="8274394" y="4796378"/>
            <a:ext cx="338274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지역 가중치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주요 특별시를 활용한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Grid Search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결과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비교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주요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특별시의 정보를 활용한 기상 대표 값 선정 모델의 성능이 우세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해당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기준을 활용하여 기상 대표 값 선정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9" name="Google Shape;794;p25">
            <a:extLst>
              <a:ext uri="{FF2B5EF4-FFF2-40B4-BE49-F238E27FC236}">
                <a16:creationId xmlns:a16="http://schemas.microsoft.com/office/drawing/2014/main" id="{8C4D9D62-7F16-88F7-6573-C15021632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394" y="4475620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2FBE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기상 대표 값 선정</a:t>
            </a:r>
            <a:endParaRPr lang="ko-Kore-KR" altLang="ko-Kore-KR" sz="1000" b="1" dirty="0">
              <a:solidFill>
                <a:srgbClr val="2FBEF0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3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4FB58C-216E-7515-FC43-33D3D4205604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Foliennummer">
            <a:extLst>
              <a:ext uri="{FF2B5EF4-FFF2-40B4-BE49-F238E27FC236}">
                <a16:creationId xmlns:a16="http://schemas.microsoft.com/office/drawing/2014/main" id="{0E6879E5-684B-2D6D-D2AB-B68D513A6203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1F395AD-3C69-E54B-9FC4-0C6351F6DA7E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7531D8-09CC-5152-8FF6-62D83083134A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5C3A83-2FA1-E7EB-57DB-A061A9ABABD8}"/>
              </a:ext>
            </a:extLst>
          </p:cNvPr>
          <p:cNvCxnSpPr>
            <a:cxnSpLocks/>
          </p:cNvCxnSpPr>
          <p:nvPr/>
        </p:nvCxnSpPr>
        <p:spPr>
          <a:xfrm>
            <a:off x="56356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9" name="TextBox 5">
            <a:extLst>
              <a:ext uri="{FF2B5EF4-FFF2-40B4-BE49-F238E27FC236}">
                <a16:creationId xmlns:a16="http://schemas.microsoft.com/office/drawing/2014/main" id="{38248025-8C7F-0017-5402-AAF9E0B0E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21" y="786856"/>
            <a:ext cx="15618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ore-KR" sz="3200" b="1" dirty="0">
                <a:solidFill>
                  <a:srgbClr val="1B335F"/>
                </a:solidFill>
                <a:latin typeface="Poppins" pitchFamily="2" charset="0"/>
                <a:cs typeface="Poppins" pitchFamily="2" charset="0"/>
              </a:rPr>
              <a:t>Index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BAF54-C885-D2D5-C7EA-F8E7B1D677D8}"/>
              </a:ext>
            </a:extLst>
          </p:cNvPr>
          <p:cNvSpPr txBox="1"/>
          <p:nvPr/>
        </p:nvSpPr>
        <p:spPr>
          <a:xfrm>
            <a:off x="766942" y="615634"/>
            <a:ext cx="321273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세상에서 가장 가벼운 단기 전력 수요 예측 모델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3321" name="Google Shape;789;p25">
            <a:extLst>
              <a:ext uri="{FF2B5EF4-FFF2-40B4-BE49-F238E27FC236}">
                <a16:creationId xmlns:a16="http://schemas.microsoft.com/office/drawing/2014/main" id="{81823F33-B4E4-9567-0A47-F5EC20DAF3AB}"/>
              </a:ext>
            </a:extLst>
          </p:cNvPr>
          <p:cNvSpPr>
            <a:spLocks/>
          </p:cNvSpPr>
          <p:nvPr/>
        </p:nvSpPr>
        <p:spPr bwMode="auto">
          <a:xfrm>
            <a:off x="8937368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2FBEF0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2" name="Google Shape;790;p25">
            <a:extLst>
              <a:ext uri="{FF2B5EF4-FFF2-40B4-BE49-F238E27FC236}">
                <a16:creationId xmlns:a16="http://schemas.microsoft.com/office/drawing/2014/main" id="{622CB25F-7EBE-8233-A228-8EA80D878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893" y="3559644"/>
            <a:ext cx="17653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</a:rPr>
              <a:t>결론 및 </a:t>
            </a:r>
            <a:r>
              <a:rPr lang="en-US" altLang="ko-KR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</a:rPr>
              <a:t>Insight</a:t>
            </a:r>
            <a:endParaRPr lang="ko-Kore-KR" altLang="ko-Kore-KR" sz="120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60" name="Google Shape;791;p25">
            <a:extLst>
              <a:ext uri="{FF2B5EF4-FFF2-40B4-BE49-F238E27FC236}">
                <a16:creationId xmlns:a16="http://schemas.microsoft.com/office/drawing/2014/main" id="{C51B0CA8-A04E-177D-09A9-5C058C7B2641}"/>
              </a:ext>
            </a:extLst>
          </p:cNvPr>
          <p:cNvSpPr/>
          <p:nvPr/>
        </p:nvSpPr>
        <p:spPr>
          <a:xfrm>
            <a:off x="8937368" y="3216744"/>
            <a:ext cx="1992312" cy="908050"/>
          </a:xfrm>
          <a:custGeom>
            <a:avLst/>
            <a:gdLst/>
            <a:ahLst/>
            <a:cxnLst/>
            <a:rect l="l" t="t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/>
            </a:pPr>
            <a:endParaRPr sz="11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24" name="Google Shape;793;p25">
            <a:extLst>
              <a:ext uri="{FF2B5EF4-FFF2-40B4-BE49-F238E27FC236}">
                <a16:creationId xmlns:a16="http://schemas.microsoft.com/office/drawing/2014/main" id="{8E674CDB-4840-6E7B-3E5D-7D83F8EEC520}"/>
              </a:ext>
            </a:extLst>
          </p:cNvPr>
          <p:cNvSpPr>
            <a:spLocks/>
          </p:cNvSpPr>
          <p:nvPr/>
        </p:nvSpPr>
        <p:spPr bwMode="auto">
          <a:xfrm>
            <a:off x="1330068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5" name="Google Shape;794;p25">
            <a:extLst>
              <a:ext uri="{FF2B5EF4-FFF2-40B4-BE49-F238E27FC236}">
                <a16:creationId xmlns:a16="http://schemas.microsoft.com/office/drawing/2014/main" id="{3FC637F7-2276-AB4C-6764-250AAE363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206" y="3547496"/>
            <a:ext cx="172402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프로젝트 소개</a:t>
            </a:r>
            <a:endParaRPr lang="en-US" altLang="ko-KR" sz="12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  <a:sym typeface="Barlow SemiBold" panose="020F0502020204030204" pitchFamily="34" charset="0"/>
            </a:endParaRPr>
          </a:p>
        </p:txBody>
      </p:sp>
      <p:sp>
        <p:nvSpPr>
          <p:cNvPr id="13326" name="Google Shape;795;p25">
            <a:extLst>
              <a:ext uri="{FF2B5EF4-FFF2-40B4-BE49-F238E27FC236}">
                <a16:creationId xmlns:a16="http://schemas.microsoft.com/office/drawing/2014/main" id="{63DEF9C3-DAFC-DF26-EA5E-9B4C5439DDCF}"/>
              </a:ext>
            </a:extLst>
          </p:cNvPr>
          <p:cNvSpPr>
            <a:spLocks/>
          </p:cNvSpPr>
          <p:nvPr/>
        </p:nvSpPr>
        <p:spPr bwMode="auto">
          <a:xfrm>
            <a:off x="1330068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7" name="Google Shape;797;p25">
            <a:extLst>
              <a:ext uri="{FF2B5EF4-FFF2-40B4-BE49-F238E27FC236}">
                <a16:creationId xmlns:a16="http://schemas.microsoft.com/office/drawing/2014/main" id="{BF4AF5F1-2DA3-FAE2-2423-04AF7C237E77}"/>
              </a:ext>
            </a:extLst>
          </p:cNvPr>
          <p:cNvSpPr>
            <a:spLocks/>
          </p:cNvSpPr>
          <p:nvPr/>
        </p:nvSpPr>
        <p:spPr bwMode="auto">
          <a:xfrm>
            <a:off x="3243005" y="3216744"/>
            <a:ext cx="1992313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rgbClr val="A6A6A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8" name="Google Shape;798;p25">
            <a:extLst>
              <a:ext uri="{FF2B5EF4-FFF2-40B4-BE49-F238E27FC236}">
                <a16:creationId xmlns:a16="http://schemas.microsoft.com/office/drawing/2014/main" id="{CC2D4E01-2633-95EA-1252-F696BA3E7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650" y="3559644"/>
            <a:ext cx="1727200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데이터 전처리</a:t>
            </a:r>
            <a:endParaRPr lang="ko-Kore-KR" altLang="ko-Kore-KR" sz="12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70" name="Google Shape;801;p25">
            <a:extLst>
              <a:ext uri="{FF2B5EF4-FFF2-40B4-BE49-F238E27FC236}">
                <a16:creationId xmlns:a16="http://schemas.microsoft.com/office/drawing/2014/main" id="{FAD29CA9-C99B-C4A2-F3DB-B161D27D0714}"/>
              </a:ext>
            </a:extLst>
          </p:cNvPr>
          <p:cNvSpPr/>
          <p:nvPr/>
        </p:nvSpPr>
        <p:spPr>
          <a:xfrm>
            <a:off x="5133718" y="3216744"/>
            <a:ext cx="1992312" cy="908050"/>
          </a:xfrm>
          <a:custGeom>
            <a:avLst/>
            <a:gdLst/>
            <a:ahLst/>
            <a:cxnLst/>
            <a:rect l="l" t="t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/>
            </a:pPr>
            <a:endParaRPr sz="11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30" name="Google Shape;802;p25">
            <a:extLst>
              <a:ext uri="{FF2B5EF4-FFF2-40B4-BE49-F238E27FC236}">
                <a16:creationId xmlns:a16="http://schemas.microsoft.com/office/drawing/2014/main" id="{6FF907D4-0F48-92ED-1FBB-F06EB8905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804" y="3547496"/>
            <a:ext cx="1820864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en-US" altLang="ko-Kore-KR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EDA &amp; Insight</a:t>
            </a:r>
            <a:endParaRPr lang="ko-Kore-KR" altLang="ko-Kore-KR" sz="120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72" name="Google Shape;803;p25">
            <a:extLst>
              <a:ext uri="{FF2B5EF4-FFF2-40B4-BE49-F238E27FC236}">
                <a16:creationId xmlns:a16="http://schemas.microsoft.com/office/drawing/2014/main" id="{7778194F-5E39-0483-7BCF-133BADAD5FA7}"/>
              </a:ext>
            </a:extLst>
          </p:cNvPr>
          <p:cNvSpPr/>
          <p:nvPr/>
        </p:nvSpPr>
        <p:spPr>
          <a:xfrm>
            <a:off x="5133718" y="3216744"/>
            <a:ext cx="1992312" cy="908050"/>
          </a:xfrm>
          <a:custGeom>
            <a:avLst/>
            <a:gdLst/>
            <a:ahLst/>
            <a:cxnLst/>
            <a:rect l="l" t="t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/>
            </a:pPr>
            <a:endParaRPr sz="11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32" name="Google Shape;805;p25">
            <a:extLst>
              <a:ext uri="{FF2B5EF4-FFF2-40B4-BE49-F238E27FC236}">
                <a16:creationId xmlns:a16="http://schemas.microsoft.com/office/drawing/2014/main" id="{5CAEFF37-77C6-1613-0B49-C7E327FEEC79}"/>
              </a:ext>
            </a:extLst>
          </p:cNvPr>
          <p:cNvSpPr>
            <a:spLocks/>
          </p:cNvSpPr>
          <p:nvPr/>
        </p:nvSpPr>
        <p:spPr bwMode="auto">
          <a:xfrm>
            <a:off x="7036496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33" name="Google Shape;806;p25">
            <a:extLst>
              <a:ext uri="{FF2B5EF4-FFF2-40B4-BE49-F238E27FC236}">
                <a16:creationId xmlns:a16="http://schemas.microsoft.com/office/drawing/2014/main" id="{8BE78122-0F9F-A9CE-ED84-C8DA68FAB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267" y="3559644"/>
            <a:ext cx="1790701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가설 검증</a:t>
            </a:r>
            <a:endParaRPr lang="ko-Kore-KR" altLang="ko-Kore-KR" sz="120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9C36F05-7839-9A75-F6FF-56CF2C0F1DA9}"/>
              </a:ext>
            </a:extLst>
          </p:cNvPr>
          <p:cNvSpPr/>
          <p:nvPr/>
        </p:nvSpPr>
        <p:spPr>
          <a:xfrm>
            <a:off x="1448525" y="4380887"/>
            <a:ext cx="16876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문제 정의 가설 도출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문제 해결 방법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9" name="Rectangle 159">
            <a:extLst>
              <a:ext uri="{FF2B5EF4-FFF2-40B4-BE49-F238E27FC236}">
                <a16:creationId xmlns:a16="http://schemas.microsoft.com/office/drawing/2014/main" id="{485287C0-8DBE-84D4-7DC4-0E29D3A79CD2}"/>
              </a:ext>
            </a:extLst>
          </p:cNvPr>
          <p:cNvSpPr/>
          <p:nvPr/>
        </p:nvSpPr>
        <p:spPr>
          <a:xfrm>
            <a:off x="3331409" y="4392206"/>
            <a:ext cx="178037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데이터 수집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데이터 보간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(Interpolate)</a:t>
            </a:r>
          </a:p>
        </p:txBody>
      </p:sp>
      <p:sp>
        <p:nvSpPr>
          <p:cNvPr id="10" name="Rectangle 159">
            <a:extLst>
              <a:ext uri="{FF2B5EF4-FFF2-40B4-BE49-F238E27FC236}">
                <a16:creationId xmlns:a16="http://schemas.microsoft.com/office/drawing/2014/main" id="{55F5C1A8-3B20-2F86-BA1D-F1DA0F1F6289}"/>
              </a:ext>
            </a:extLst>
          </p:cNvPr>
          <p:cNvSpPr/>
          <p:nvPr/>
        </p:nvSpPr>
        <p:spPr>
          <a:xfrm>
            <a:off x="5307019" y="4380886"/>
            <a:ext cx="166077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전력 수요 데이터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기상 데이터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Insight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도출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1" name="Rectangle 159">
            <a:extLst>
              <a:ext uri="{FF2B5EF4-FFF2-40B4-BE49-F238E27FC236}">
                <a16:creationId xmlns:a16="http://schemas.microsoft.com/office/drawing/2014/main" id="{22EDB92D-F322-890A-CC9C-369619A019EF}"/>
              </a:ext>
            </a:extLst>
          </p:cNvPr>
          <p:cNvSpPr/>
          <p:nvPr/>
        </p:nvSpPr>
        <p:spPr>
          <a:xfrm>
            <a:off x="7167437" y="4380885"/>
            <a:ext cx="166077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모델 구축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요인 비교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2" name="Rectangle 159">
            <a:extLst>
              <a:ext uri="{FF2B5EF4-FFF2-40B4-BE49-F238E27FC236}">
                <a16:creationId xmlns:a16="http://schemas.microsoft.com/office/drawing/2014/main" id="{DB2AB4AF-421F-EFBD-3C09-2F99F49A9283}"/>
              </a:ext>
            </a:extLst>
          </p:cNvPr>
          <p:cNvSpPr/>
          <p:nvPr/>
        </p:nvSpPr>
        <p:spPr>
          <a:xfrm>
            <a:off x="9027855" y="4392206"/>
            <a:ext cx="166077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결론 및 의의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부록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1" name="Teardrop 29">
            <a:extLst>
              <a:ext uri="{FF2B5EF4-FFF2-40B4-BE49-F238E27FC236}">
                <a16:creationId xmlns:a16="http://schemas.microsoft.com/office/drawing/2014/main" id="{AE00A676-5DE8-3BDF-E673-D142121A62C2}"/>
              </a:ext>
            </a:extLst>
          </p:cNvPr>
          <p:cNvSpPr/>
          <p:nvPr/>
        </p:nvSpPr>
        <p:spPr>
          <a:xfrm rot="8100000">
            <a:off x="5534805" y="1738055"/>
            <a:ext cx="941388" cy="939800"/>
          </a:xfrm>
          <a:prstGeom prst="teardrop">
            <a:avLst>
              <a:gd name="adj" fmla="val 1133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2" name="Oval 30">
            <a:extLst>
              <a:ext uri="{FF2B5EF4-FFF2-40B4-BE49-F238E27FC236}">
                <a16:creationId xmlns:a16="http://schemas.microsoft.com/office/drawing/2014/main" id="{A7486F81-3F66-1283-DC2B-39535793095C}"/>
              </a:ext>
            </a:extLst>
          </p:cNvPr>
          <p:cNvSpPr/>
          <p:nvPr/>
        </p:nvSpPr>
        <p:spPr>
          <a:xfrm>
            <a:off x="5668155" y="1863467"/>
            <a:ext cx="674688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8F99FBD4-ED16-BE66-8C0F-FD1D0D70B91C}"/>
              </a:ext>
            </a:extLst>
          </p:cNvPr>
          <p:cNvSpPr/>
          <p:nvPr/>
        </p:nvSpPr>
        <p:spPr>
          <a:xfrm rot="8100000">
            <a:off x="3640044" y="1741985"/>
            <a:ext cx="941388" cy="939800"/>
          </a:xfrm>
          <a:prstGeom prst="teardrop">
            <a:avLst>
              <a:gd name="adj" fmla="val 1133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C19A85-3B5B-74A8-C534-02943C2A2E5F}"/>
              </a:ext>
            </a:extLst>
          </p:cNvPr>
          <p:cNvSpPr/>
          <p:nvPr/>
        </p:nvSpPr>
        <p:spPr>
          <a:xfrm>
            <a:off x="3773394" y="1867397"/>
            <a:ext cx="674688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7" name="Teardrop 17">
            <a:extLst>
              <a:ext uri="{FF2B5EF4-FFF2-40B4-BE49-F238E27FC236}">
                <a16:creationId xmlns:a16="http://schemas.microsoft.com/office/drawing/2014/main" id="{2B22BA38-AD92-DA0E-ADAD-A2702F1F0895}"/>
              </a:ext>
            </a:extLst>
          </p:cNvPr>
          <p:cNvSpPr/>
          <p:nvPr/>
        </p:nvSpPr>
        <p:spPr>
          <a:xfrm rot="8100000">
            <a:off x="1779455" y="1741193"/>
            <a:ext cx="939800" cy="941388"/>
          </a:xfrm>
          <a:prstGeom prst="teardrop">
            <a:avLst>
              <a:gd name="adj" fmla="val 1133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403E116C-D659-9BE1-E503-5FFCCD6C60F3}"/>
              </a:ext>
            </a:extLst>
          </p:cNvPr>
          <p:cNvSpPr/>
          <p:nvPr/>
        </p:nvSpPr>
        <p:spPr>
          <a:xfrm>
            <a:off x="1912805" y="1866606"/>
            <a:ext cx="673100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9" name="Google Shape;407;p20">
            <a:extLst>
              <a:ext uri="{FF2B5EF4-FFF2-40B4-BE49-F238E27FC236}">
                <a16:creationId xmlns:a16="http://schemas.microsoft.com/office/drawing/2014/main" id="{5624DCD4-0BA1-808E-1726-CF3F85B3D10D}"/>
              </a:ext>
            </a:extLst>
          </p:cNvPr>
          <p:cNvSpPr>
            <a:spLocks/>
          </p:cNvSpPr>
          <p:nvPr/>
        </p:nvSpPr>
        <p:spPr bwMode="auto">
          <a:xfrm>
            <a:off x="2108068" y="2045993"/>
            <a:ext cx="298450" cy="284163"/>
          </a:xfrm>
          <a:custGeom>
            <a:avLst/>
            <a:gdLst>
              <a:gd name="T0" fmla="*/ 21465 w 21498"/>
              <a:gd name="T1" fmla="*/ 8159 h 21495"/>
              <a:gd name="T2" fmla="*/ 20964 w 21498"/>
              <a:gd name="T3" fmla="*/ 7688 h 21495"/>
              <a:gd name="T4" fmla="*/ 14578 w 21498"/>
              <a:gd name="T5" fmla="*/ 6290 h 21495"/>
              <a:gd name="T6" fmla="*/ 11334 w 21498"/>
              <a:gd name="T7" fmla="*/ 357 h 21495"/>
              <a:gd name="T8" fmla="*/ 10418 w 21498"/>
              <a:gd name="T9" fmla="*/ 92 h 21495"/>
              <a:gd name="T10" fmla="*/ 10412 w 21498"/>
              <a:gd name="T11" fmla="*/ 95 h 21495"/>
              <a:gd name="T12" fmla="*/ 10331 w 21498"/>
              <a:gd name="T13" fmla="*/ 170 h 21495"/>
              <a:gd name="T14" fmla="*/ 10244 w 21498"/>
              <a:gd name="T15" fmla="*/ 250 h 21495"/>
              <a:gd name="T16" fmla="*/ 10195 w 21498"/>
              <a:gd name="T17" fmla="*/ 315 h 21495"/>
              <a:gd name="T18" fmla="*/ 10163 w 21498"/>
              <a:gd name="T19" fmla="*/ 357 h 21495"/>
              <a:gd name="T20" fmla="*/ 6919 w 21498"/>
              <a:gd name="T21" fmla="*/ 6290 h 21495"/>
              <a:gd name="T22" fmla="*/ 536 w 21498"/>
              <a:gd name="T23" fmla="*/ 7688 h 21495"/>
              <a:gd name="T24" fmla="*/ 14 w 21498"/>
              <a:gd name="T25" fmla="*/ 8520 h 21495"/>
              <a:gd name="T26" fmla="*/ 172 w 21498"/>
              <a:gd name="T27" fmla="*/ 8847 h 21495"/>
              <a:gd name="T28" fmla="*/ 4556 w 21498"/>
              <a:gd name="T29" fmla="*/ 13915 h 21495"/>
              <a:gd name="T30" fmla="*/ 3851 w 21498"/>
              <a:gd name="T31" fmla="*/ 20712 h 21495"/>
              <a:gd name="T32" fmla="*/ 4448 w 21498"/>
              <a:gd name="T33" fmla="*/ 21487 h 21495"/>
              <a:gd name="T34" fmla="*/ 4792 w 21498"/>
              <a:gd name="T35" fmla="*/ 21430 h 21495"/>
              <a:gd name="T36" fmla="*/ 10748 w 21498"/>
              <a:gd name="T37" fmla="*/ 18630 h 21495"/>
              <a:gd name="T38" fmla="*/ 16701 w 21498"/>
              <a:gd name="T39" fmla="*/ 21433 h 21495"/>
              <a:gd name="T40" fmla="*/ 16977 w 21498"/>
              <a:gd name="T41" fmla="*/ 21495 h 21495"/>
              <a:gd name="T42" fmla="*/ 17649 w 21498"/>
              <a:gd name="T43" fmla="*/ 20791 h 21495"/>
              <a:gd name="T44" fmla="*/ 17645 w 21498"/>
              <a:gd name="T45" fmla="*/ 20715 h 21495"/>
              <a:gd name="T46" fmla="*/ 16940 w 21498"/>
              <a:gd name="T47" fmla="*/ 13915 h 21495"/>
              <a:gd name="T48" fmla="*/ 21324 w 21498"/>
              <a:gd name="T49" fmla="*/ 8847 h 21495"/>
              <a:gd name="T50" fmla="*/ 21465 w 21498"/>
              <a:gd name="T51" fmla="*/ 8159 h 21495"/>
              <a:gd name="T52" fmla="*/ 15742 w 21498"/>
              <a:gd name="T53" fmla="*/ 13204 h 21495"/>
              <a:gd name="T54" fmla="*/ 15572 w 21498"/>
              <a:gd name="T55" fmla="*/ 13753 h 21495"/>
              <a:gd name="T56" fmla="*/ 16183 w 21498"/>
              <a:gd name="T57" fmla="*/ 19643 h 21495"/>
              <a:gd name="T58" fmla="*/ 11024 w 21498"/>
              <a:gd name="T59" fmla="*/ 17214 h 21495"/>
              <a:gd name="T60" fmla="*/ 10748 w 21498"/>
              <a:gd name="T61" fmla="*/ 17156 h 21495"/>
              <a:gd name="T62" fmla="*/ 10748 w 21498"/>
              <a:gd name="T63" fmla="*/ 2123 h 21495"/>
              <a:gd name="T64" fmla="*/ 13559 w 21498"/>
              <a:gd name="T65" fmla="*/ 7261 h 21495"/>
              <a:gd name="T66" fmla="*/ 14006 w 21498"/>
              <a:gd name="T67" fmla="*/ 7600 h 21495"/>
              <a:gd name="T68" fmla="*/ 19541 w 21498"/>
              <a:gd name="T69" fmla="*/ 8812 h 21495"/>
              <a:gd name="T70" fmla="*/ 15742 w 21498"/>
              <a:gd name="T71" fmla="*/ 13204 h 21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498" h="21495" extrusionOk="0">
                <a:moveTo>
                  <a:pt x="21465" y="8159"/>
                </a:moveTo>
                <a:cubicBezTo>
                  <a:pt x="21391" y="7919"/>
                  <a:pt x="21199" y="7739"/>
                  <a:pt x="20964" y="7688"/>
                </a:cubicBezTo>
                <a:lnTo>
                  <a:pt x="14578" y="6290"/>
                </a:lnTo>
                <a:lnTo>
                  <a:pt x="11334" y="357"/>
                </a:lnTo>
                <a:cubicBezTo>
                  <a:pt x="11151" y="19"/>
                  <a:pt x="10741" y="-100"/>
                  <a:pt x="10418" y="92"/>
                </a:cubicBezTo>
                <a:cubicBezTo>
                  <a:pt x="10416" y="93"/>
                  <a:pt x="10414" y="94"/>
                  <a:pt x="10412" y="95"/>
                </a:cubicBezTo>
                <a:cubicBezTo>
                  <a:pt x="10383" y="118"/>
                  <a:pt x="10356" y="143"/>
                  <a:pt x="10331" y="170"/>
                </a:cubicBezTo>
                <a:cubicBezTo>
                  <a:pt x="10300" y="194"/>
                  <a:pt x="10271" y="220"/>
                  <a:pt x="10244" y="250"/>
                </a:cubicBezTo>
                <a:cubicBezTo>
                  <a:pt x="10227" y="270"/>
                  <a:pt x="10210" y="292"/>
                  <a:pt x="10195" y="315"/>
                </a:cubicBezTo>
                <a:cubicBezTo>
                  <a:pt x="10185" y="330"/>
                  <a:pt x="10172" y="341"/>
                  <a:pt x="10163" y="357"/>
                </a:cubicBezTo>
                <a:lnTo>
                  <a:pt x="6919" y="6290"/>
                </a:lnTo>
                <a:lnTo>
                  <a:pt x="536" y="7688"/>
                </a:lnTo>
                <a:cubicBezTo>
                  <a:pt x="172" y="7767"/>
                  <a:pt x="-61" y="8139"/>
                  <a:pt x="14" y="8520"/>
                </a:cubicBezTo>
                <a:cubicBezTo>
                  <a:pt x="39" y="8642"/>
                  <a:pt x="93" y="8755"/>
                  <a:pt x="172" y="8847"/>
                </a:cubicBezTo>
                <a:lnTo>
                  <a:pt x="4556" y="13915"/>
                </a:lnTo>
                <a:lnTo>
                  <a:pt x="3851" y="20712"/>
                </a:lnTo>
                <a:cubicBezTo>
                  <a:pt x="3812" y="21098"/>
                  <a:pt x="4079" y="21445"/>
                  <a:pt x="4448" y="21487"/>
                </a:cubicBezTo>
                <a:cubicBezTo>
                  <a:pt x="4565" y="21500"/>
                  <a:pt x="4684" y="21481"/>
                  <a:pt x="4792" y="21430"/>
                </a:cubicBezTo>
                <a:lnTo>
                  <a:pt x="10748" y="18630"/>
                </a:lnTo>
                <a:lnTo>
                  <a:pt x="16701" y="21433"/>
                </a:lnTo>
                <a:cubicBezTo>
                  <a:pt x="16788" y="21474"/>
                  <a:pt x="16882" y="21495"/>
                  <a:pt x="16977" y="21495"/>
                </a:cubicBezTo>
                <a:cubicBezTo>
                  <a:pt x="17348" y="21495"/>
                  <a:pt x="17649" y="21180"/>
                  <a:pt x="17649" y="20791"/>
                </a:cubicBezTo>
                <a:cubicBezTo>
                  <a:pt x="17649" y="20766"/>
                  <a:pt x="17648" y="20740"/>
                  <a:pt x="17645" y="20715"/>
                </a:cubicBezTo>
                <a:lnTo>
                  <a:pt x="16940" y="13915"/>
                </a:lnTo>
                <a:lnTo>
                  <a:pt x="21324" y="8847"/>
                </a:lnTo>
                <a:cubicBezTo>
                  <a:pt x="21485" y="8661"/>
                  <a:pt x="21539" y="8398"/>
                  <a:pt x="21465" y="8159"/>
                </a:cubicBezTo>
                <a:close/>
                <a:moveTo>
                  <a:pt x="15742" y="13204"/>
                </a:moveTo>
                <a:cubicBezTo>
                  <a:pt x="15613" y="13353"/>
                  <a:pt x="15551" y="13553"/>
                  <a:pt x="15572" y="13753"/>
                </a:cubicBezTo>
                <a:lnTo>
                  <a:pt x="16183" y="19643"/>
                </a:lnTo>
                <a:lnTo>
                  <a:pt x="11024" y="17214"/>
                </a:lnTo>
                <a:cubicBezTo>
                  <a:pt x="10937" y="17174"/>
                  <a:pt x="10843" y="17154"/>
                  <a:pt x="10748" y="17156"/>
                </a:cubicBezTo>
                <a:lnTo>
                  <a:pt x="10748" y="2123"/>
                </a:lnTo>
                <a:lnTo>
                  <a:pt x="13559" y="7261"/>
                </a:lnTo>
                <a:cubicBezTo>
                  <a:pt x="13655" y="7436"/>
                  <a:pt x="13817" y="7559"/>
                  <a:pt x="14006" y="7600"/>
                </a:cubicBezTo>
                <a:lnTo>
                  <a:pt x="19541" y="8812"/>
                </a:lnTo>
                <a:lnTo>
                  <a:pt x="15742" y="1320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17150" tIns="17150" rIns="17150" bIns="17150" anchor="ctr"/>
          <a:lstStyle/>
          <a:p>
            <a:endParaRPr lang="ko-Kore-KR" altLang="en-US"/>
          </a:p>
        </p:txBody>
      </p:sp>
      <p:sp>
        <p:nvSpPr>
          <p:cNvPr id="30" name="Teardrop 29">
            <a:extLst>
              <a:ext uri="{FF2B5EF4-FFF2-40B4-BE49-F238E27FC236}">
                <a16:creationId xmlns:a16="http://schemas.microsoft.com/office/drawing/2014/main" id="{D1DD7B49-3341-7075-2894-858DEC9C1E02}"/>
              </a:ext>
            </a:extLst>
          </p:cNvPr>
          <p:cNvSpPr/>
          <p:nvPr/>
        </p:nvSpPr>
        <p:spPr>
          <a:xfrm rot="8100000">
            <a:off x="7477011" y="1738054"/>
            <a:ext cx="941388" cy="939800"/>
          </a:xfrm>
          <a:prstGeom prst="teardrop">
            <a:avLst>
              <a:gd name="adj" fmla="val 11336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46DB25-10CC-1204-26BD-69261E9E0276}"/>
              </a:ext>
            </a:extLst>
          </p:cNvPr>
          <p:cNvSpPr/>
          <p:nvPr/>
        </p:nvSpPr>
        <p:spPr>
          <a:xfrm>
            <a:off x="7610361" y="1863466"/>
            <a:ext cx="674688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3" name="Teardrop 17">
            <a:extLst>
              <a:ext uri="{FF2B5EF4-FFF2-40B4-BE49-F238E27FC236}">
                <a16:creationId xmlns:a16="http://schemas.microsoft.com/office/drawing/2014/main" id="{6501502F-A563-AC96-853E-397F0D5B2D89}"/>
              </a:ext>
            </a:extLst>
          </p:cNvPr>
          <p:cNvSpPr/>
          <p:nvPr/>
        </p:nvSpPr>
        <p:spPr>
          <a:xfrm rot="8100000">
            <a:off x="9420010" y="1737259"/>
            <a:ext cx="939800" cy="941388"/>
          </a:xfrm>
          <a:prstGeom prst="teardrop">
            <a:avLst>
              <a:gd name="adj" fmla="val 113361"/>
            </a:avLst>
          </a:prstGeom>
          <a:solidFill>
            <a:srgbClr val="2FB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C5B5913D-F4F0-87C5-E6E9-EFE89F62152A}"/>
              </a:ext>
            </a:extLst>
          </p:cNvPr>
          <p:cNvSpPr/>
          <p:nvPr/>
        </p:nvSpPr>
        <p:spPr>
          <a:xfrm>
            <a:off x="9553360" y="1862672"/>
            <a:ext cx="673100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7" name="Google Shape;411;p20">
            <a:extLst>
              <a:ext uri="{FF2B5EF4-FFF2-40B4-BE49-F238E27FC236}">
                <a16:creationId xmlns:a16="http://schemas.microsoft.com/office/drawing/2014/main" id="{1F9CC1AE-7737-E43E-E506-AA0B91A8A5BC}"/>
              </a:ext>
            </a:extLst>
          </p:cNvPr>
          <p:cNvSpPr>
            <a:spLocks/>
          </p:cNvSpPr>
          <p:nvPr/>
        </p:nvSpPr>
        <p:spPr bwMode="auto">
          <a:xfrm>
            <a:off x="9786143" y="2103143"/>
            <a:ext cx="227013" cy="227013"/>
          </a:xfrm>
          <a:custGeom>
            <a:avLst/>
            <a:gdLst>
              <a:gd name="T0" fmla="*/ 21283 w 21599"/>
              <a:gd name="T1" fmla="*/ 1234 h 21600"/>
              <a:gd name="T2" fmla="*/ 20641 w 21599"/>
              <a:gd name="T3" fmla="*/ 1216 h 21600"/>
              <a:gd name="T4" fmla="*/ 11299 w 21599"/>
              <a:gd name="T5" fmla="*/ 2850 h 21600"/>
              <a:gd name="T6" fmla="*/ 10526 w 21599"/>
              <a:gd name="T7" fmla="*/ 2334 h 21600"/>
              <a:gd name="T8" fmla="*/ 9314 w 21599"/>
              <a:gd name="T9" fmla="*/ 1575 h 21600"/>
              <a:gd name="T10" fmla="*/ 4662 w 21599"/>
              <a:gd name="T11" fmla="*/ 1231 h 21600"/>
              <a:gd name="T12" fmla="*/ 2025 w 21599"/>
              <a:gd name="T13" fmla="*/ 2325 h 21600"/>
              <a:gd name="T14" fmla="*/ 2025 w 21599"/>
              <a:gd name="T15" fmla="*/ 675 h 21600"/>
              <a:gd name="T16" fmla="*/ 1350 w 21599"/>
              <a:gd name="T17" fmla="*/ 0 h 21600"/>
              <a:gd name="T18" fmla="*/ 675 w 21599"/>
              <a:gd name="T19" fmla="*/ 0 h 21600"/>
              <a:gd name="T20" fmla="*/ 0 w 21599"/>
              <a:gd name="T21" fmla="*/ 675 h 21600"/>
              <a:gd name="T22" fmla="*/ 0 w 21599"/>
              <a:gd name="T23" fmla="*/ 20925 h 21600"/>
              <a:gd name="T24" fmla="*/ 675 w 21599"/>
              <a:gd name="T25" fmla="*/ 21600 h 21600"/>
              <a:gd name="T26" fmla="*/ 1350 w 21599"/>
              <a:gd name="T27" fmla="*/ 21600 h 21600"/>
              <a:gd name="T28" fmla="*/ 2025 w 21599"/>
              <a:gd name="T29" fmla="*/ 20925 h 21600"/>
              <a:gd name="T30" fmla="*/ 2025 w 21599"/>
              <a:gd name="T31" fmla="*/ 14727 h 21600"/>
              <a:gd name="T32" fmla="*/ 4966 w 21599"/>
              <a:gd name="T33" fmla="*/ 13344 h 21600"/>
              <a:gd name="T34" fmla="*/ 8766 w 21599"/>
              <a:gd name="T35" fmla="*/ 13599 h 21600"/>
              <a:gd name="T36" fmla="*/ 9787 w 21599"/>
              <a:gd name="T37" fmla="*/ 14243 h 21600"/>
              <a:gd name="T38" fmla="*/ 10671 w 21599"/>
              <a:gd name="T39" fmla="*/ 14829 h 21600"/>
              <a:gd name="T40" fmla="*/ 13978 w 21599"/>
              <a:gd name="T41" fmla="*/ 15684 h 21600"/>
              <a:gd name="T42" fmla="*/ 21253 w 21599"/>
              <a:gd name="T43" fmla="*/ 13206 h 21600"/>
              <a:gd name="T44" fmla="*/ 21599 w 21599"/>
              <a:gd name="T45" fmla="*/ 12612 h 21600"/>
              <a:gd name="T46" fmla="*/ 21599 w 21599"/>
              <a:gd name="T47" fmla="*/ 1812 h 21600"/>
              <a:gd name="T48" fmla="*/ 21283 w 21599"/>
              <a:gd name="T49" fmla="*/ 123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1599" h="21600" extrusionOk="0">
                <a:moveTo>
                  <a:pt x="21283" y="1234"/>
                </a:moveTo>
                <a:cubicBezTo>
                  <a:pt x="21088" y="1112"/>
                  <a:pt x="20842" y="1105"/>
                  <a:pt x="20641" y="1216"/>
                </a:cubicBezTo>
                <a:cubicBezTo>
                  <a:pt x="17489" y="2941"/>
                  <a:pt x="14174" y="4488"/>
                  <a:pt x="11299" y="2850"/>
                </a:cubicBezTo>
                <a:cubicBezTo>
                  <a:pt x="11041" y="2702"/>
                  <a:pt x="10790" y="2523"/>
                  <a:pt x="10526" y="2334"/>
                </a:cubicBezTo>
                <a:cubicBezTo>
                  <a:pt x="10145" y="2047"/>
                  <a:pt x="9739" y="1793"/>
                  <a:pt x="9314" y="1575"/>
                </a:cubicBezTo>
                <a:cubicBezTo>
                  <a:pt x="7850" y="928"/>
                  <a:pt x="6206" y="806"/>
                  <a:pt x="4662" y="1231"/>
                </a:cubicBezTo>
                <a:cubicBezTo>
                  <a:pt x="3734" y="1463"/>
                  <a:pt x="2845" y="1832"/>
                  <a:pt x="2025" y="2325"/>
                </a:cubicBezTo>
                <a:lnTo>
                  <a:pt x="2025" y="675"/>
                </a:lnTo>
                <a:cubicBezTo>
                  <a:pt x="2025" y="302"/>
                  <a:pt x="1723" y="0"/>
                  <a:pt x="1350" y="0"/>
                </a:cubicBezTo>
                <a:lnTo>
                  <a:pt x="675" y="0"/>
                </a:lnTo>
                <a:cubicBezTo>
                  <a:pt x="302" y="0"/>
                  <a:pt x="0" y="302"/>
                  <a:pt x="0" y="675"/>
                </a:cubicBezTo>
                <a:lnTo>
                  <a:pt x="0" y="20925"/>
                </a:lnTo>
                <a:cubicBezTo>
                  <a:pt x="0" y="21298"/>
                  <a:pt x="302" y="21600"/>
                  <a:pt x="675" y="21600"/>
                </a:cubicBezTo>
                <a:lnTo>
                  <a:pt x="1350" y="21600"/>
                </a:lnTo>
                <a:cubicBezTo>
                  <a:pt x="1723" y="21600"/>
                  <a:pt x="2025" y="21298"/>
                  <a:pt x="2025" y="20925"/>
                </a:cubicBezTo>
                <a:lnTo>
                  <a:pt x="2025" y="14727"/>
                </a:lnTo>
                <a:cubicBezTo>
                  <a:pt x="2906" y="14080"/>
                  <a:pt x="3905" y="13610"/>
                  <a:pt x="4966" y="13344"/>
                </a:cubicBezTo>
                <a:cubicBezTo>
                  <a:pt x="6224" y="12991"/>
                  <a:pt x="7566" y="13081"/>
                  <a:pt x="8766" y="13599"/>
                </a:cubicBezTo>
                <a:cubicBezTo>
                  <a:pt x="9124" y="13784"/>
                  <a:pt x="9465" y="14000"/>
                  <a:pt x="9787" y="14243"/>
                </a:cubicBezTo>
                <a:cubicBezTo>
                  <a:pt x="10067" y="14445"/>
                  <a:pt x="10356" y="14648"/>
                  <a:pt x="10671" y="14829"/>
                </a:cubicBezTo>
                <a:cubicBezTo>
                  <a:pt x="11679" y="15401"/>
                  <a:pt x="12820" y="15696"/>
                  <a:pt x="13978" y="15684"/>
                </a:cubicBezTo>
                <a:cubicBezTo>
                  <a:pt x="16729" y="15684"/>
                  <a:pt x="19429" y="14205"/>
                  <a:pt x="21253" y="13206"/>
                </a:cubicBezTo>
                <a:cubicBezTo>
                  <a:pt x="21468" y="13086"/>
                  <a:pt x="21600" y="12858"/>
                  <a:pt x="21599" y="12612"/>
                </a:cubicBezTo>
                <a:lnTo>
                  <a:pt x="21599" y="1812"/>
                </a:lnTo>
                <a:cubicBezTo>
                  <a:pt x="21600" y="1578"/>
                  <a:pt x="21481" y="1359"/>
                  <a:pt x="21283" y="1234"/>
                </a:cubicBezTo>
                <a:close/>
              </a:path>
            </a:pathLst>
          </a:custGeom>
          <a:solidFill>
            <a:srgbClr val="2FBEF0"/>
          </a:solidFill>
          <a:ln>
            <a:noFill/>
          </a:ln>
        </p:spPr>
        <p:txBody>
          <a:bodyPr lIns="17150" tIns="17150" rIns="17150" bIns="17150" anchor="ctr"/>
          <a:lstStyle/>
          <a:p>
            <a:endParaRPr lang="ko-Kore-KR" altLang="en-US"/>
          </a:p>
        </p:txBody>
      </p:sp>
      <p:sp>
        <p:nvSpPr>
          <p:cNvPr id="39" name="Freeform 159">
            <a:extLst>
              <a:ext uri="{FF2B5EF4-FFF2-40B4-BE49-F238E27FC236}">
                <a16:creationId xmlns:a16="http://schemas.microsoft.com/office/drawing/2014/main" id="{A1A5B30D-EF62-398D-134E-CEBA9F451B46}"/>
              </a:ext>
            </a:extLst>
          </p:cNvPr>
          <p:cNvSpPr>
            <a:spLocks/>
          </p:cNvSpPr>
          <p:nvPr/>
        </p:nvSpPr>
        <p:spPr bwMode="auto">
          <a:xfrm rot="20583031">
            <a:off x="3987801" y="2061074"/>
            <a:ext cx="311150" cy="254000"/>
          </a:xfrm>
          <a:custGeom>
            <a:avLst/>
            <a:gdLst>
              <a:gd name="T0" fmla="*/ 49668 w 990"/>
              <a:gd name="T1" fmla="*/ 138875 h 810"/>
              <a:gd name="T2" fmla="*/ 218474 w 990"/>
              <a:gd name="T3" fmla="*/ 138875 h 810"/>
              <a:gd name="T4" fmla="*/ 33007 w 990"/>
              <a:gd name="T5" fmla="*/ 214597 h 810"/>
              <a:gd name="T6" fmla="*/ 49668 w 990"/>
              <a:gd name="T7" fmla="*/ 138875 h 810"/>
              <a:gd name="T8" fmla="*/ 33007 w 990"/>
              <a:gd name="T9" fmla="*/ 39275 h 810"/>
              <a:gd name="T10" fmla="*/ 218474 w 990"/>
              <a:gd name="T11" fmla="*/ 114996 h 810"/>
              <a:gd name="T12" fmla="*/ 49668 w 990"/>
              <a:gd name="T13" fmla="*/ 114996 h 810"/>
              <a:gd name="T14" fmla="*/ 33007 w 990"/>
              <a:gd name="T15" fmla="*/ 39275 h 810"/>
              <a:gd name="T16" fmla="*/ 0 w 990"/>
              <a:gd name="T17" fmla="*/ 0 h 810"/>
              <a:gd name="T18" fmla="*/ 5030 w 990"/>
              <a:gd name="T19" fmla="*/ 21994 h 810"/>
              <a:gd name="T20" fmla="*/ 28292 w 990"/>
              <a:gd name="T21" fmla="*/ 126936 h 810"/>
              <a:gd name="T22" fmla="*/ 5030 w 990"/>
              <a:gd name="T23" fmla="*/ 231878 h 810"/>
              <a:gd name="T24" fmla="*/ 0 w 990"/>
              <a:gd name="T25" fmla="*/ 254186 h 810"/>
              <a:gd name="T26" fmla="*/ 21062 w 990"/>
              <a:gd name="T27" fmla="*/ 245702 h 810"/>
              <a:gd name="T28" fmla="*/ 283859 w 990"/>
              <a:gd name="T29" fmla="*/ 138247 h 810"/>
              <a:gd name="T30" fmla="*/ 310894 w 990"/>
              <a:gd name="T31" fmla="*/ 126936 h 810"/>
              <a:gd name="T32" fmla="*/ 283859 w 990"/>
              <a:gd name="T33" fmla="*/ 115939 h 810"/>
              <a:gd name="T34" fmla="*/ 21062 w 990"/>
              <a:gd name="T35" fmla="*/ 8483 h 810"/>
              <a:gd name="T36" fmla="*/ 0 w 990"/>
              <a:gd name="T37" fmla="*/ 0 h 8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990" h="810">
                <a:moveTo>
                  <a:pt x="158" y="442"/>
                </a:moveTo>
                <a:lnTo>
                  <a:pt x="695" y="442"/>
                </a:lnTo>
                <a:lnTo>
                  <a:pt x="105" y="683"/>
                </a:lnTo>
                <a:lnTo>
                  <a:pt x="158" y="442"/>
                </a:lnTo>
                <a:close/>
                <a:moveTo>
                  <a:pt x="105" y="125"/>
                </a:moveTo>
                <a:lnTo>
                  <a:pt x="695" y="366"/>
                </a:lnTo>
                <a:lnTo>
                  <a:pt x="158" y="366"/>
                </a:lnTo>
                <a:lnTo>
                  <a:pt x="105" y="125"/>
                </a:lnTo>
                <a:close/>
                <a:moveTo>
                  <a:pt x="0" y="0"/>
                </a:moveTo>
                <a:lnTo>
                  <a:pt x="16" y="70"/>
                </a:lnTo>
                <a:lnTo>
                  <a:pt x="90" y="404"/>
                </a:lnTo>
                <a:lnTo>
                  <a:pt x="16" y="738"/>
                </a:lnTo>
                <a:lnTo>
                  <a:pt x="0" y="809"/>
                </a:lnTo>
                <a:lnTo>
                  <a:pt x="67" y="782"/>
                </a:lnTo>
                <a:lnTo>
                  <a:pt x="903" y="440"/>
                </a:lnTo>
                <a:lnTo>
                  <a:pt x="989" y="404"/>
                </a:lnTo>
                <a:lnTo>
                  <a:pt x="903" y="369"/>
                </a:lnTo>
                <a:lnTo>
                  <a:pt x="67" y="2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ko-Kore-KR" altLang="en-US"/>
          </a:p>
        </p:txBody>
      </p:sp>
      <p:sp>
        <p:nvSpPr>
          <p:cNvPr id="41" name="Freeform 160">
            <a:extLst>
              <a:ext uri="{FF2B5EF4-FFF2-40B4-BE49-F238E27FC236}">
                <a16:creationId xmlns:a16="http://schemas.microsoft.com/office/drawing/2014/main" id="{182D00FE-F9D3-86B1-FF56-413E977525E6}"/>
              </a:ext>
            </a:extLst>
          </p:cNvPr>
          <p:cNvSpPr>
            <a:spLocks/>
          </p:cNvSpPr>
          <p:nvPr/>
        </p:nvSpPr>
        <p:spPr bwMode="auto">
          <a:xfrm>
            <a:off x="5861182" y="2031705"/>
            <a:ext cx="276225" cy="369887"/>
          </a:xfrm>
          <a:custGeom>
            <a:avLst/>
            <a:gdLst>
              <a:gd name="T0" fmla="*/ 111133 w 684"/>
              <a:gd name="T1" fmla="*/ 291925 h 913"/>
              <a:gd name="T2" fmla="*/ 164881 w 684"/>
              <a:gd name="T3" fmla="*/ 291925 h 913"/>
              <a:gd name="T4" fmla="*/ 164881 w 684"/>
              <a:gd name="T5" fmla="*/ 291925 h 913"/>
              <a:gd name="T6" fmla="*/ 168922 w 684"/>
              <a:gd name="T7" fmla="*/ 293947 h 913"/>
              <a:gd name="T8" fmla="*/ 168922 w 684"/>
              <a:gd name="T9" fmla="*/ 323059 h 913"/>
              <a:gd name="T10" fmla="*/ 107496 w 684"/>
              <a:gd name="T11" fmla="*/ 323059 h 913"/>
              <a:gd name="T12" fmla="*/ 107496 w 684"/>
              <a:gd name="T13" fmla="*/ 293947 h 913"/>
              <a:gd name="T14" fmla="*/ 107496 w 684"/>
              <a:gd name="T15" fmla="*/ 293947 h 913"/>
              <a:gd name="T16" fmla="*/ 111133 w 684"/>
              <a:gd name="T17" fmla="*/ 291925 h 913"/>
              <a:gd name="T18" fmla="*/ 138209 w 684"/>
              <a:gd name="T19" fmla="*/ 31133 h 913"/>
              <a:gd name="T20" fmla="*/ 138209 w 684"/>
              <a:gd name="T21" fmla="*/ 31133 h 913"/>
              <a:gd name="T22" fmla="*/ 245301 w 684"/>
              <a:gd name="T23" fmla="*/ 138280 h 913"/>
              <a:gd name="T24" fmla="*/ 245301 w 684"/>
              <a:gd name="T25" fmla="*/ 138280 h 913"/>
              <a:gd name="T26" fmla="*/ 220245 w 684"/>
              <a:gd name="T27" fmla="*/ 209038 h 913"/>
              <a:gd name="T28" fmla="*/ 220245 w 684"/>
              <a:gd name="T29" fmla="*/ 209038 h 913"/>
              <a:gd name="T30" fmla="*/ 171347 w 684"/>
              <a:gd name="T31" fmla="*/ 261601 h 913"/>
              <a:gd name="T32" fmla="*/ 104667 w 684"/>
              <a:gd name="T33" fmla="*/ 261601 h 913"/>
              <a:gd name="T34" fmla="*/ 104667 w 684"/>
              <a:gd name="T35" fmla="*/ 261601 h 913"/>
              <a:gd name="T36" fmla="*/ 56173 w 684"/>
              <a:gd name="T37" fmla="*/ 209038 h 913"/>
              <a:gd name="T38" fmla="*/ 56173 w 684"/>
              <a:gd name="T39" fmla="*/ 209038 h 913"/>
              <a:gd name="T40" fmla="*/ 30309 w 684"/>
              <a:gd name="T41" fmla="*/ 138280 h 913"/>
              <a:gd name="T42" fmla="*/ 30309 w 684"/>
              <a:gd name="T43" fmla="*/ 138280 h 913"/>
              <a:gd name="T44" fmla="*/ 138209 w 684"/>
              <a:gd name="T45" fmla="*/ 31133 h 913"/>
              <a:gd name="T46" fmla="*/ 138209 w 684"/>
              <a:gd name="T47" fmla="*/ 0 h 913"/>
              <a:gd name="T48" fmla="*/ 138209 w 684"/>
              <a:gd name="T49" fmla="*/ 0 h 913"/>
              <a:gd name="T50" fmla="*/ 0 w 684"/>
              <a:gd name="T51" fmla="*/ 138280 h 913"/>
              <a:gd name="T52" fmla="*/ 0 w 684"/>
              <a:gd name="T53" fmla="*/ 138280 h 913"/>
              <a:gd name="T54" fmla="*/ 30309 w 684"/>
              <a:gd name="T55" fmla="*/ 225615 h 913"/>
              <a:gd name="T56" fmla="*/ 30309 w 684"/>
              <a:gd name="T57" fmla="*/ 225615 h 913"/>
              <a:gd name="T58" fmla="*/ 76379 w 684"/>
              <a:gd name="T59" fmla="*/ 279391 h 913"/>
              <a:gd name="T60" fmla="*/ 76379 w 684"/>
              <a:gd name="T61" fmla="*/ 323059 h 913"/>
              <a:gd name="T62" fmla="*/ 76379 w 684"/>
              <a:gd name="T63" fmla="*/ 323059 h 913"/>
              <a:gd name="T64" fmla="*/ 107496 w 684"/>
              <a:gd name="T65" fmla="*/ 353383 h 913"/>
              <a:gd name="T66" fmla="*/ 122852 w 684"/>
              <a:gd name="T67" fmla="*/ 368748 h 913"/>
              <a:gd name="T68" fmla="*/ 153161 w 684"/>
              <a:gd name="T69" fmla="*/ 368748 h 913"/>
              <a:gd name="T70" fmla="*/ 168922 w 684"/>
              <a:gd name="T71" fmla="*/ 353383 h 913"/>
              <a:gd name="T72" fmla="*/ 168922 w 684"/>
              <a:gd name="T73" fmla="*/ 353383 h 913"/>
              <a:gd name="T74" fmla="*/ 199231 w 684"/>
              <a:gd name="T75" fmla="*/ 323059 h 913"/>
              <a:gd name="T76" fmla="*/ 199231 w 684"/>
              <a:gd name="T77" fmla="*/ 279391 h 913"/>
              <a:gd name="T78" fmla="*/ 199231 w 684"/>
              <a:gd name="T79" fmla="*/ 279391 h 913"/>
              <a:gd name="T80" fmla="*/ 245301 w 684"/>
              <a:gd name="T81" fmla="*/ 225615 h 913"/>
              <a:gd name="T82" fmla="*/ 245301 w 684"/>
              <a:gd name="T83" fmla="*/ 225615 h 913"/>
              <a:gd name="T84" fmla="*/ 276014 w 684"/>
              <a:gd name="T85" fmla="*/ 138280 h 913"/>
              <a:gd name="T86" fmla="*/ 276014 w 684"/>
              <a:gd name="T87" fmla="*/ 138280 h 913"/>
              <a:gd name="T88" fmla="*/ 138209 w 684"/>
              <a:gd name="T89" fmla="*/ 0 h 9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684" h="913">
                <a:moveTo>
                  <a:pt x="275" y="722"/>
                </a:moveTo>
                <a:lnTo>
                  <a:pt x="408" y="722"/>
                </a:lnTo>
                <a:cubicBezTo>
                  <a:pt x="411" y="724"/>
                  <a:pt x="414" y="726"/>
                  <a:pt x="418" y="727"/>
                </a:cubicBezTo>
                <a:lnTo>
                  <a:pt x="418" y="799"/>
                </a:lnTo>
                <a:lnTo>
                  <a:pt x="266" y="799"/>
                </a:lnTo>
                <a:lnTo>
                  <a:pt x="266" y="727"/>
                </a:lnTo>
                <a:cubicBezTo>
                  <a:pt x="269" y="726"/>
                  <a:pt x="272" y="724"/>
                  <a:pt x="275" y="722"/>
                </a:cubicBezTo>
                <a:close/>
                <a:moveTo>
                  <a:pt x="342" y="77"/>
                </a:moveTo>
                <a:lnTo>
                  <a:pt x="342" y="77"/>
                </a:lnTo>
                <a:cubicBezTo>
                  <a:pt x="488" y="77"/>
                  <a:pt x="607" y="195"/>
                  <a:pt x="607" y="342"/>
                </a:cubicBezTo>
                <a:cubicBezTo>
                  <a:pt x="607" y="392"/>
                  <a:pt x="583" y="458"/>
                  <a:pt x="545" y="517"/>
                </a:cubicBezTo>
                <a:cubicBezTo>
                  <a:pt x="510" y="570"/>
                  <a:pt x="465" y="617"/>
                  <a:pt x="424" y="647"/>
                </a:cubicBezTo>
                <a:lnTo>
                  <a:pt x="259" y="647"/>
                </a:lnTo>
                <a:cubicBezTo>
                  <a:pt x="218" y="617"/>
                  <a:pt x="173" y="570"/>
                  <a:pt x="139" y="517"/>
                </a:cubicBezTo>
                <a:cubicBezTo>
                  <a:pt x="100" y="458"/>
                  <a:pt x="75" y="392"/>
                  <a:pt x="75" y="342"/>
                </a:cubicBezTo>
                <a:cubicBezTo>
                  <a:pt x="75" y="195"/>
                  <a:pt x="194" y="77"/>
                  <a:pt x="342" y="77"/>
                </a:cubicBezTo>
                <a:close/>
                <a:moveTo>
                  <a:pt x="342" y="0"/>
                </a:moveTo>
                <a:lnTo>
                  <a:pt x="342" y="0"/>
                </a:lnTo>
                <a:cubicBezTo>
                  <a:pt x="153" y="0"/>
                  <a:pt x="0" y="154"/>
                  <a:pt x="0" y="342"/>
                </a:cubicBezTo>
                <a:cubicBezTo>
                  <a:pt x="0" y="415"/>
                  <a:pt x="31" y="491"/>
                  <a:pt x="75" y="558"/>
                </a:cubicBezTo>
                <a:cubicBezTo>
                  <a:pt x="108" y="609"/>
                  <a:pt x="147" y="655"/>
                  <a:pt x="189" y="691"/>
                </a:cubicBezTo>
                <a:lnTo>
                  <a:pt x="189" y="799"/>
                </a:lnTo>
                <a:cubicBezTo>
                  <a:pt x="189" y="840"/>
                  <a:pt x="224" y="874"/>
                  <a:pt x="266" y="874"/>
                </a:cubicBezTo>
                <a:lnTo>
                  <a:pt x="304" y="912"/>
                </a:lnTo>
                <a:lnTo>
                  <a:pt x="379" y="912"/>
                </a:lnTo>
                <a:lnTo>
                  <a:pt x="418" y="874"/>
                </a:lnTo>
                <a:cubicBezTo>
                  <a:pt x="459" y="874"/>
                  <a:pt x="493" y="840"/>
                  <a:pt x="493" y="799"/>
                </a:cubicBezTo>
                <a:lnTo>
                  <a:pt x="493" y="691"/>
                </a:lnTo>
                <a:cubicBezTo>
                  <a:pt x="536" y="655"/>
                  <a:pt x="574" y="609"/>
                  <a:pt x="607" y="558"/>
                </a:cubicBezTo>
                <a:cubicBezTo>
                  <a:pt x="651" y="491"/>
                  <a:pt x="683" y="415"/>
                  <a:pt x="683" y="342"/>
                </a:cubicBezTo>
                <a:cubicBezTo>
                  <a:pt x="683" y="154"/>
                  <a:pt x="530" y="0"/>
                  <a:pt x="34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ko-Kore-KR" altLang="en-US"/>
          </a:p>
        </p:txBody>
      </p:sp>
      <p:grpSp>
        <p:nvGrpSpPr>
          <p:cNvPr id="44" name="Group 41">
            <a:extLst>
              <a:ext uri="{FF2B5EF4-FFF2-40B4-BE49-F238E27FC236}">
                <a16:creationId xmlns:a16="http://schemas.microsoft.com/office/drawing/2014/main" id="{3545A59A-D241-DD57-4795-92E9DA49DF58}"/>
              </a:ext>
            </a:extLst>
          </p:cNvPr>
          <p:cNvGrpSpPr/>
          <p:nvPr/>
        </p:nvGrpSpPr>
        <p:grpSpPr>
          <a:xfrm>
            <a:off x="7703906" y="2030792"/>
            <a:ext cx="496681" cy="370800"/>
            <a:chOff x="7318376" y="2778126"/>
            <a:chExt cx="622300" cy="622300"/>
          </a:xfrm>
          <a:solidFill>
            <a:srgbClr val="7F7F7F"/>
          </a:solidFill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9548C6B5-C301-4986-EAA6-23CEBADF6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76" y="2992438"/>
              <a:ext cx="66675" cy="42863"/>
            </a:xfrm>
            <a:custGeom>
              <a:avLst/>
              <a:gdLst>
                <a:gd name="T0" fmla="*/ 7 w 25"/>
                <a:gd name="T1" fmla="*/ 0 h 16"/>
                <a:gd name="T2" fmla="*/ 0 w 25"/>
                <a:gd name="T3" fmla="*/ 7 h 16"/>
                <a:gd name="T4" fmla="*/ 7 w 25"/>
                <a:gd name="T5" fmla="*/ 16 h 16"/>
                <a:gd name="T6" fmla="*/ 17 w 25"/>
                <a:gd name="T7" fmla="*/ 16 h 16"/>
                <a:gd name="T8" fmla="*/ 25 w 25"/>
                <a:gd name="T9" fmla="*/ 7 h 16"/>
                <a:gd name="T10" fmla="*/ 17 w 25"/>
                <a:gd name="T11" fmla="*/ 0 h 16"/>
                <a:gd name="T12" fmla="*/ 7 w 2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6">
                  <a:moveTo>
                    <a:pt x="7" y="0"/>
                  </a:moveTo>
                  <a:cubicBezTo>
                    <a:pt x="3" y="0"/>
                    <a:pt x="0" y="4"/>
                    <a:pt x="0" y="7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5" y="12"/>
                    <a:pt x="25" y="7"/>
                  </a:cubicBezTo>
                  <a:cubicBezTo>
                    <a:pt x="25" y="4"/>
                    <a:pt x="21" y="0"/>
                    <a:pt x="17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455F2E47-C435-2966-5182-A56633BFE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1401" y="2778126"/>
              <a:ext cx="460375" cy="622300"/>
            </a:xfrm>
            <a:custGeom>
              <a:avLst/>
              <a:gdLst>
                <a:gd name="T0" fmla="*/ 89 w 172"/>
                <a:gd name="T1" fmla="*/ 15 h 232"/>
                <a:gd name="T2" fmla="*/ 158 w 172"/>
                <a:gd name="T3" fmla="*/ 83 h 232"/>
                <a:gd name="T4" fmla="*/ 116 w 172"/>
                <a:gd name="T5" fmla="*/ 146 h 232"/>
                <a:gd name="T6" fmla="*/ 112 w 172"/>
                <a:gd name="T7" fmla="*/ 153 h 232"/>
                <a:gd name="T8" fmla="*/ 112 w 172"/>
                <a:gd name="T9" fmla="*/ 157 h 232"/>
                <a:gd name="T10" fmla="*/ 66 w 172"/>
                <a:gd name="T11" fmla="*/ 157 h 232"/>
                <a:gd name="T12" fmla="*/ 66 w 172"/>
                <a:gd name="T13" fmla="*/ 153 h 232"/>
                <a:gd name="T14" fmla="*/ 62 w 172"/>
                <a:gd name="T15" fmla="*/ 146 h 232"/>
                <a:gd name="T16" fmla="*/ 22 w 172"/>
                <a:gd name="T17" fmla="*/ 71 h 232"/>
                <a:gd name="T18" fmla="*/ 75 w 172"/>
                <a:gd name="T19" fmla="*/ 17 h 232"/>
                <a:gd name="T20" fmla="*/ 89 w 172"/>
                <a:gd name="T21" fmla="*/ 15 h 232"/>
                <a:gd name="T22" fmla="*/ 111 w 172"/>
                <a:gd name="T23" fmla="*/ 172 h 232"/>
                <a:gd name="T24" fmla="*/ 111 w 172"/>
                <a:gd name="T25" fmla="*/ 187 h 232"/>
                <a:gd name="T26" fmla="*/ 65 w 172"/>
                <a:gd name="T27" fmla="*/ 187 h 232"/>
                <a:gd name="T28" fmla="*/ 65 w 172"/>
                <a:gd name="T29" fmla="*/ 172 h 232"/>
                <a:gd name="T30" fmla="*/ 111 w 172"/>
                <a:gd name="T31" fmla="*/ 172 h 232"/>
                <a:gd name="T32" fmla="*/ 109 w 172"/>
                <a:gd name="T33" fmla="*/ 202 h 232"/>
                <a:gd name="T34" fmla="*/ 89 w 172"/>
                <a:gd name="T35" fmla="*/ 217 h 232"/>
                <a:gd name="T36" fmla="*/ 67 w 172"/>
                <a:gd name="T37" fmla="*/ 202 h 232"/>
                <a:gd name="T38" fmla="*/ 109 w 172"/>
                <a:gd name="T39" fmla="*/ 202 h 232"/>
                <a:gd name="T40" fmla="*/ 88 w 172"/>
                <a:gd name="T41" fmla="*/ 0 h 232"/>
                <a:gd name="T42" fmla="*/ 71 w 172"/>
                <a:gd name="T43" fmla="*/ 2 h 232"/>
                <a:gd name="T44" fmla="*/ 7 w 172"/>
                <a:gd name="T45" fmla="*/ 68 h 232"/>
                <a:gd name="T46" fmla="*/ 50 w 172"/>
                <a:gd name="T47" fmla="*/ 157 h 232"/>
                <a:gd name="T48" fmla="*/ 50 w 172"/>
                <a:gd name="T49" fmla="*/ 194 h 232"/>
                <a:gd name="T50" fmla="*/ 89 w 172"/>
                <a:gd name="T51" fmla="*/ 232 h 232"/>
                <a:gd name="T52" fmla="*/ 127 w 172"/>
                <a:gd name="T53" fmla="*/ 194 h 232"/>
                <a:gd name="T54" fmla="*/ 127 w 172"/>
                <a:gd name="T55" fmla="*/ 157 h 232"/>
                <a:gd name="T56" fmla="*/ 172 w 172"/>
                <a:gd name="T57" fmla="*/ 83 h 232"/>
                <a:gd name="T58" fmla="*/ 88 w 172"/>
                <a:gd name="T5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232">
                  <a:moveTo>
                    <a:pt x="89" y="15"/>
                  </a:moveTo>
                  <a:cubicBezTo>
                    <a:pt x="128" y="15"/>
                    <a:pt x="158" y="45"/>
                    <a:pt x="158" y="83"/>
                  </a:cubicBezTo>
                  <a:cubicBezTo>
                    <a:pt x="157" y="110"/>
                    <a:pt x="141" y="135"/>
                    <a:pt x="116" y="146"/>
                  </a:cubicBezTo>
                  <a:cubicBezTo>
                    <a:pt x="113" y="147"/>
                    <a:pt x="112" y="150"/>
                    <a:pt x="112" y="153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53"/>
                    <a:pt x="66" y="153"/>
                    <a:pt x="66" y="153"/>
                  </a:cubicBezTo>
                  <a:cubicBezTo>
                    <a:pt x="66" y="150"/>
                    <a:pt x="65" y="147"/>
                    <a:pt x="62" y="146"/>
                  </a:cubicBezTo>
                  <a:cubicBezTo>
                    <a:pt x="33" y="133"/>
                    <a:pt x="16" y="102"/>
                    <a:pt x="22" y="71"/>
                  </a:cubicBezTo>
                  <a:cubicBezTo>
                    <a:pt x="27" y="45"/>
                    <a:pt x="48" y="22"/>
                    <a:pt x="75" y="17"/>
                  </a:cubicBezTo>
                  <a:cubicBezTo>
                    <a:pt x="80" y="16"/>
                    <a:pt x="85" y="15"/>
                    <a:pt x="89" y="15"/>
                  </a:cubicBezTo>
                  <a:close/>
                  <a:moveTo>
                    <a:pt x="111" y="172"/>
                  </a:moveTo>
                  <a:cubicBezTo>
                    <a:pt x="111" y="187"/>
                    <a:pt x="111" y="187"/>
                    <a:pt x="111" y="187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72"/>
                    <a:pt x="65" y="172"/>
                    <a:pt x="65" y="172"/>
                  </a:cubicBezTo>
                  <a:cubicBezTo>
                    <a:pt x="111" y="172"/>
                    <a:pt x="111" y="172"/>
                    <a:pt x="111" y="172"/>
                  </a:cubicBezTo>
                  <a:close/>
                  <a:moveTo>
                    <a:pt x="109" y="202"/>
                  </a:moveTo>
                  <a:cubicBezTo>
                    <a:pt x="106" y="211"/>
                    <a:pt x="99" y="217"/>
                    <a:pt x="89" y="217"/>
                  </a:cubicBezTo>
                  <a:cubicBezTo>
                    <a:pt x="79" y="217"/>
                    <a:pt x="71" y="211"/>
                    <a:pt x="67" y="202"/>
                  </a:cubicBezTo>
                  <a:lnTo>
                    <a:pt x="109" y="202"/>
                  </a:lnTo>
                  <a:close/>
                  <a:moveTo>
                    <a:pt x="88" y="0"/>
                  </a:moveTo>
                  <a:cubicBezTo>
                    <a:pt x="83" y="0"/>
                    <a:pt x="77" y="1"/>
                    <a:pt x="71" y="2"/>
                  </a:cubicBezTo>
                  <a:cubicBezTo>
                    <a:pt x="38" y="10"/>
                    <a:pt x="12" y="36"/>
                    <a:pt x="7" y="68"/>
                  </a:cubicBezTo>
                  <a:cubicBezTo>
                    <a:pt x="0" y="107"/>
                    <a:pt x="19" y="142"/>
                    <a:pt x="50" y="157"/>
                  </a:cubicBezTo>
                  <a:cubicBezTo>
                    <a:pt x="50" y="194"/>
                    <a:pt x="50" y="194"/>
                    <a:pt x="50" y="194"/>
                  </a:cubicBezTo>
                  <a:cubicBezTo>
                    <a:pt x="50" y="215"/>
                    <a:pt x="68" y="232"/>
                    <a:pt x="89" y="232"/>
                  </a:cubicBezTo>
                  <a:cubicBezTo>
                    <a:pt x="109" y="232"/>
                    <a:pt x="127" y="215"/>
                    <a:pt x="127" y="194"/>
                  </a:cubicBezTo>
                  <a:cubicBezTo>
                    <a:pt x="127" y="157"/>
                    <a:pt x="127" y="157"/>
                    <a:pt x="127" y="157"/>
                  </a:cubicBezTo>
                  <a:cubicBezTo>
                    <a:pt x="154" y="143"/>
                    <a:pt x="172" y="114"/>
                    <a:pt x="172" y="83"/>
                  </a:cubicBezTo>
                  <a:cubicBezTo>
                    <a:pt x="172" y="37"/>
                    <a:pt x="134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7BAC80DE-B759-8258-7F65-5B2F7AA04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613" y="2860676"/>
              <a:ext cx="123825" cy="287338"/>
            </a:xfrm>
            <a:custGeom>
              <a:avLst/>
              <a:gdLst>
                <a:gd name="T0" fmla="*/ 23 w 46"/>
                <a:gd name="T1" fmla="*/ 0 h 107"/>
                <a:gd name="T2" fmla="*/ 16 w 46"/>
                <a:gd name="T3" fmla="*/ 7 h 107"/>
                <a:gd name="T4" fmla="*/ 16 w 46"/>
                <a:gd name="T5" fmla="*/ 12 h 107"/>
                <a:gd name="T6" fmla="*/ 0 w 46"/>
                <a:gd name="T7" fmla="*/ 34 h 107"/>
                <a:gd name="T8" fmla="*/ 19 w 46"/>
                <a:gd name="T9" fmla="*/ 59 h 107"/>
                <a:gd name="T10" fmla="*/ 31 w 46"/>
                <a:gd name="T11" fmla="*/ 72 h 107"/>
                <a:gd name="T12" fmla="*/ 23 w 46"/>
                <a:gd name="T13" fmla="*/ 80 h 107"/>
                <a:gd name="T14" fmla="*/ 16 w 46"/>
                <a:gd name="T15" fmla="*/ 72 h 107"/>
                <a:gd name="T16" fmla="*/ 8 w 46"/>
                <a:gd name="T17" fmla="*/ 64 h 107"/>
                <a:gd name="T18" fmla="*/ 0 w 46"/>
                <a:gd name="T19" fmla="*/ 72 h 107"/>
                <a:gd name="T20" fmla="*/ 16 w 46"/>
                <a:gd name="T21" fmla="*/ 93 h 107"/>
                <a:gd name="T22" fmla="*/ 16 w 46"/>
                <a:gd name="T23" fmla="*/ 99 h 107"/>
                <a:gd name="T24" fmla="*/ 23 w 46"/>
                <a:gd name="T25" fmla="*/ 107 h 107"/>
                <a:gd name="T26" fmla="*/ 31 w 46"/>
                <a:gd name="T27" fmla="*/ 99 h 107"/>
                <a:gd name="T28" fmla="*/ 31 w 46"/>
                <a:gd name="T29" fmla="*/ 93 h 107"/>
                <a:gd name="T30" fmla="*/ 46 w 46"/>
                <a:gd name="T31" fmla="*/ 72 h 107"/>
                <a:gd name="T32" fmla="*/ 28 w 46"/>
                <a:gd name="T33" fmla="*/ 47 h 107"/>
                <a:gd name="T34" fmla="*/ 16 w 46"/>
                <a:gd name="T35" fmla="*/ 34 h 107"/>
                <a:gd name="T36" fmla="*/ 23 w 46"/>
                <a:gd name="T37" fmla="*/ 26 h 107"/>
                <a:gd name="T38" fmla="*/ 31 w 46"/>
                <a:gd name="T39" fmla="*/ 34 h 107"/>
                <a:gd name="T40" fmla="*/ 38 w 46"/>
                <a:gd name="T41" fmla="*/ 42 h 107"/>
                <a:gd name="T42" fmla="*/ 46 w 46"/>
                <a:gd name="T43" fmla="*/ 34 h 107"/>
                <a:gd name="T44" fmla="*/ 31 w 46"/>
                <a:gd name="T45" fmla="*/ 12 h 107"/>
                <a:gd name="T46" fmla="*/ 31 w 46"/>
                <a:gd name="T47" fmla="*/ 7 h 107"/>
                <a:gd name="T48" fmla="*/ 23 w 46"/>
                <a:gd name="T4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107">
                  <a:moveTo>
                    <a:pt x="23" y="0"/>
                  </a:moveTo>
                  <a:cubicBezTo>
                    <a:pt x="19" y="0"/>
                    <a:pt x="16" y="4"/>
                    <a:pt x="16" y="7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15"/>
                    <a:pt x="0" y="24"/>
                    <a:pt x="0" y="34"/>
                  </a:cubicBezTo>
                  <a:cubicBezTo>
                    <a:pt x="0" y="46"/>
                    <a:pt x="10" y="53"/>
                    <a:pt x="19" y="59"/>
                  </a:cubicBezTo>
                  <a:cubicBezTo>
                    <a:pt x="24" y="63"/>
                    <a:pt x="31" y="67"/>
                    <a:pt x="31" y="72"/>
                  </a:cubicBezTo>
                  <a:cubicBezTo>
                    <a:pt x="31" y="76"/>
                    <a:pt x="27" y="80"/>
                    <a:pt x="23" y="80"/>
                  </a:cubicBezTo>
                  <a:cubicBezTo>
                    <a:pt x="19" y="80"/>
                    <a:pt x="16" y="76"/>
                    <a:pt x="16" y="72"/>
                  </a:cubicBezTo>
                  <a:cubicBezTo>
                    <a:pt x="16" y="67"/>
                    <a:pt x="12" y="64"/>
                    <a:pt x="8" y="64"/>
                  </a:cubicBezTo>
                  <a:cubicBezTo>
                    <a:pt x="4" y="64"/>
                    <a:pt x="0" y="67"/>
                    <a:pt x="0" y="72"/>
                  </a:cubicBezTo>
                  <a:cubicBezTo>
                    <a:pt x="0" y="82"/>
                    <a:pt x="7" y="90"/>
                    <a:pt x="16" y="9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103"/>
                    <a:pt x="19" y="107"/>
                    <a:pt x="23" y="107"/>
                  </a:cubicBezTo>
                  <a:cubicBezTo>
                    <a:pt x="27" y="107"/>
                    <a:pt x="31" y="103"/>
                    <a:pt x="31" y="9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9" y="90"/>
                    <a:pt x="46" y="82"/>
                    <a:pt x="46" y="72"/>
                  </a:cubicBezTo>
                  <a:cubicBezTo>
                    <a:pt x="46" y="59"/>
                    <a:pt x="36" y="53"/>
                    <a:pt x="28" y="47"/>
                  </a:cubicBezTo>
                  <a:cubicBezTo>
                    <a:pt x="22" y="42"/>
                    <a:pt x="16" y="38"/>
                    <a:pt x="16" y="34"/>
                  </a:cubicBezTo>
                  <a:cubicBezTo>
                    <a:pt x="15" y="30"/>
                    <a:pt x="19" y="26"/>
                    <a:pt x="23" y="26"/>
                  </a:cubicBezTo>
                  <a:cubicBezTo>
                    <a:pt x="27" y="26"/>
                    <a:pt x="31" y="30"/>
                    <a:pt x="31" y="34"/>
                  </a:cubicBezTo>
                  <a:cubicBezTo>
                    <a:pt x="31" y="38"/>
                    <a:pt x="34" y="42"/>
                    <a:pt x="38" y="42"/>
                  </a:cubicBezTo>
                  <a:cubicBezTo>
                    <a:pt x="42" y="42"/>
                    <a:pt x="46" y="38"/>
                    <a:pt x="46" y="34"/>
                  </a:cubicBezTo>
                  <a:cubicBezTo>
                    <a:pt x="46" y="24"/>
                    <a:pt x="39" y="16"/>
                    <a:pt x="31" y="12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7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D3950E8A-CEF1-A9CF-E3D7-A16B1379D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2513" y="3182938"/>
              <a:ext cx="63500" cy="58738"/>
            </a:xfrm>
            <a:custGeom>
              <a:avLst/>
              <a:gdLst>
                <a:gd name="T0" fmla="*/ 15 w 24"/>
                <a:gd name="T1" fmla="*/ 0 h 22"/>
                <a:gd name="T2" fmla="*/ 10 w 24"/>
                <a:gd name="T3" fmla="*/ 2 h 22"/>
                <a:gd name="T4" fmla="*/ 3 w 24"/>
                <a:gd name="T5" fmla="*/ 9 h 22"/>
                <a:gd name="T6" fmla="*/ 3 w 24"/>
                <a:gd name="T7" fmla="*/ 20 h 22"/>
                <a:gd name="T8" fmla="*/ 8 w 24"/>
                <a:gd name="T9" fmla="*/ 22 h 22"/>
                <a:gd name="T10" fmla="*/ 13 w 24"/>
                <a:gd name="T11" fmla="*/ 20 h 22"/>
                <a:gd name="T12" fmla="*/ 21 w 24"/>
                <a:gd name="T13" fmla="*/ 13 h 22"/>
                <a:gd name="T14" fmla="*/ 21 w 24"/>
                <a:gd name="T15" fmla="*/ 2 h 22"/>
                <a:gd name="T16" fmla="*/ 15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12"/>
                    <a:pt x="0" y="16"/>
                    <a:pt x="3" y="20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2"/>
                    <a:pt x="12" y="21"/>
                    <a:pt x="13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0"/>
                    <a:pt x="24" y="5"/>
                    <a:pt x="21" y="2"/>
                  </a:cubicBezTo>
                  <a:cubicBezTo>
                    <a:pt x="19" y="1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70FE1E46-4941-3F23-A4EA-8B13E787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2790826"/>
              <a:ext cx="63500" cy="58738"/>
            </a:xfrm>
            <a:custGeom>
              <a:avLst/>
              <a:gdLst>
                <a:gd name="T0" fmla="*/ 15 w 24"/>
                <a:gd name="T1" fmla="*/ 0 h 22"/>
                <a:gd name="T2" fmla="*/ 10 w 24"/>
                <a:gd name="T3" fmla="*/ 2 h 22"/>
                <a:gd name="T4" fmla="*/ 3 w 24"/>
                <a:gd name="T5" fmla="*/ 9 h 22"/>
                <a:gd name="T6" fmla="*/ 3 w 24"/>
                <a:gd name="T7" fmla="*/ 20 h 22"/>
                <a:gd name="T8" fmla="*/ 8 w 24"/>
                <a:gd name="T9" fmla="*/ 22 h 22"/>
                <a:gd name="T10" fmla="*/ 13 w 24"/>
                <a:gd name="T11" fmla="*/ 20 h 22"/>
                <a:gd name="T12" fmla="*/ 21 w 24"/>
                <a:gd name="T13" fmla="*/ 13 h 22"/>
                <a:gd name="T14" fmla="*/ 21 w 24"/>
                <a:gd name="T15" fmla="*/ 2 h 22"/>
                <a:gd name="T16" fmla="*/ 15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15" y="0"/>
                  </a:moveTo>
                  <a:cubicBezTo>
                    <a:pt x="13" y="0"/>
                    <a:pt x="11" y="0"/>
                    <a:pt x="10" y="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12"/>
                    <a:pt x="0" y="17"/>
                    <a:pt x="3" y="20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2"/>
                    <a:pt x="12" y="21"/>
                    <a:pt x="13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0"/>
                    <a:pt x="24" y="5"/>
                    <a:pt x="21" y="2"/>
                  </a:cubicBezTo>
                  <a:cubicBezTo>
                    <a:pt x="20" y="0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15B9F350-F668-FD9C-37E8-D91417CB2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3182938"/>
              <a:ext cx="63500" cy="58738"/>
            </a:xfrm>
            <a:custGeom>
              <a:avLst/>
              <a:gdLst>
                <a:gd name="T0" fmla="*/ 8 w 24"/>
                <a:gd name="T1" fmla="*/ 0 h 22"/>
                <a:gd name="T2" fmla="*/ 3 w 24"/>
                <a:gd name="T3" fmla="*/ 2 h 22"/>
                <a:gd name="T4" fmla="*/ 3 w 24"/>
                <a:gd name="T5" fmla="*/ 13 h 22"/>
                <a:gd name="T6" fmla="*/ 10 w 24"/>
                <a:gd name="T7" fmla="*/ 20 h 22"/>
                <a:gd name="T8" fmla="*/ 15 w 24"/>
                <a:gd name="T9" fmla="*/ 22 h 22"/>
                <a:gd name="T10" fmla="*/ 21 w 24"/>
                <a:gd name="T11" fmla="*/ 20 h 22"/>
                <a:gd name="T12" fmla="*/ 21 w 24"/>
                <a:gd name="T13" fmla="*/ 9 h 22"/>
                <a:gd name="T14" fmla="*/ 13 w 24"/>
                <a:gd name="T15" fmla="*/ 2 h 22"/>
                <a:gd name="T16" fmla="*/ 8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8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0" y="5"/>
                    <a:pt x="0" y="10"/>
                    <a:pt x="3" y="1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1"/>
                    <a:pt x="13" y="22"/>
                    <a:pt x="15" y="22"/>
                  </a:cubicBezTo>
                  <a:cubicBezTo>
                    <a:pt x="17" y="22"/>
                    <a:pt x="20" y="21"/>
                    <a:pt x="21" y="20"/>
                  </a:cubicBezTo>
                  <a:cubicBezTo>
                    <a:pt x="24" y="17"/>
                    <a:pt x="24" y="12"/>
                    <a:pt x="21" y="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1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B45123B9-2213-84E9-B08F-4AFB7055E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2513" y="2790826"/>
              <a:ext cx="63500" cy="58738"/>
            </a:xfrm>
            <a:custGeom>
              <a:avLst/>
              <a:gdLst>
                <a:gd name="T0" fmla="*/ 8 w 24"/>
                <a:gd name="T1" fmla="*/ 0 h 22"/>
                <a:gd name="T2" fmla="*/ 3 w 24"/>
                <a:gd name="T3" fmla="*/ 2 h 22"/>
                <a:gd name="T4" fmla="*/ 3 w 24"/>
                <a:gd name="T5" fmla="*/ 13 h 22"/>
                <a:gd name="T6" fmla="*/ 10 w 24"/>
                <a:gd name="T7" fmla="*/ 20 h 22"/>
                <a:gd name="T8" fmla="*/ 15 w 24"/>
                <a:gd name="T9" fmla="*/ 22 h 22"/>
                <a:gd name="T10" fmla="*/ 21 w 24"/>
                <a:gd name="T11" fmla="*/ 20 h 22"/>
                <a:gd name="T12" fmla="*/ 21 w 24"/>
                <a:gd name="T13" fmla="*/ 9 h 22"/>
                <a:gd name="T14" fmla="*/ 13 w 24"/>
                <a:gd name="T15" fmla="*/ 2 h 22"/>
                <a:gd name="T16" fmla="*/ 8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8" y="0"/>
                  </a:moveTo>
                  <a:cubicBezTo>
                    <a:pt x="6" y="0"/>
                    <a:pt x="4" y="0"/>
                    <a:pt x="3" y="2"/>
                  </a:cubicBezTo>
                  <a:cubicBezTo>
                    <a:pt x="0" y="5"/>
                    <a:pt x="0" y="10"/>
                    <a:pt x="3" y="1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1"/>
                    <a:pt x="13" y="22"/>
                    <a:pt x="15" y="22"/>
                  </a:cubicBezTo>
                  <a:cubicBezTo>
                    <a:pt x="17" y="22"/>
                    <a:pt x="19" y="21"/>
                    <a:pt x="21" y="20"/>
                  </a:cubicBezTo>
                  <a:cubicBezTo>
                    <a:pt x="24" y="17"/>
                    <a:pt x="24" y="12"/>
                    <a:pt x="21" y="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D4007F36-2EBB-6D72-8FC3-77D06E372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651" y="2995613"/>
              <a:ext cx="73025" cy="39688"/>
            </a:xfrm>
            <a:custGeom>
              <a:avLst/>
              <a:gdLst>
                <a:gd name="T0" fmla="*/ 9 w 27"/>
                <a:gd name="T1" fmla="*/ 0 h 15"/>
                <a:gd name="T2" fmla="*/ 0 w 27"/>
                <a:gd name="T3" fmla="*/ 7 h 15"/>
                <a:gd name="T4" fmla="*/ 9 w 27"/>
                <a:gd name="T5" fmla="*/ 15 h 15"/>
                <a:gd name="T6" fmla="*/ 19 w 27"/>
                <a:gd name="T7" fmla="*/ 15 h 15"/>
                <a:gd name="T8" fmla="*/ 26 w 27"/>
                <a:gd name="T9" fmla="*/ 7 h 15"/>
                <a:gd name="T10" fmla="*/ 19 w 27"/>
                <a:gd name="T11" fmla="*/ 0 h 15"/>
                <a:gd name="T12" fmla="*/ 9 w 27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5">
                  <a:moveTo>
                    <a:pt x="9" y="0"/>
                  </a:moveTo>
                  <a:cubicBezTo>
                    <a:pt x="4" y="0"/>
                    <a:pt x="0" y="4"/>
                    <a:pt x="0" y="7"/>
                  </a:cubicBezTo>
                  <a:cubicBezTo>
                    <a:pt x="0" y="12"/>
                    <a:pt x="4" y="15"/>
                    <a:pt x="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3" y="15"/>
                    <a:pt x="26" y="12"/>
                    <a:pt x="26" y="7"/>
                  </a:cubicBezTo>
                  <a:cubicBezTo>
                    <a:pt x="27" y="4"/>
                    <a:pt x="23" y="0"/>
                    <a:pt x="19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3264E057-2A86-5685-E26D-C18DFA8FE7E0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676FC-1A8C-86D1-2DF4-3D5101A6E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실험군 및 비교군 선정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191D5-ACDE-B43E-5126-3C40B182BC97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351;g2269fa116ee_0_305">
            <a:extLst>
              <a:ext uri="{FF2B5EF4-FFF2-40B4-BE49-F238E27FC236}">
                <a16:creationId xmlns:a16="http://schemas.microsoft.com/office/drawing/2014/main" id="{E62F070C-B042-4655-78C8-117D7B5F62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6618596" cy="4960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BE88BF-63BA-C8B2-9E7F-8480044D1FF8}"/>
              </a:ext>
            </a:extLst>
          </p:cNvPr>
          <p:cNvGrpSpPr/>
          <p:nvPr/>
        </p:nvGrpSpPr>
        <p:grpSpPr>
          <a:xfrm>
            <a:off x="7491045" y="1969190"/>
            <a:ext cx="4320000" cy="1048255"/>
            <a:chOff x="7491045" y="1969190"/>
            <a:chExt cx="4320000" cy="1048255"/>
          </a:xfrm>
        </p:grpSpPr>
        <p:sp>
          <p:nvSpPr>
            <p:cNvPr id="6" name="Rectangle: Rounded Corners 39">
              <a:extLst>
                <a:ext uri="{FF2B5EF4-FFF2-40B4-BE49-F238E27FC236}">
                  <a16:creationId xmlns:a16="http://schemas.microsoft.com/office/drawing/2014/main" id="{030825B8-220A-893B-FE6B-7F6EC2977621}"/>
                </a:ext>
              </a:extLst>
            </p:cNvPr>
            <p:cNvSpPr/>
            <p:nvPr/>
          </p:nvSpPr>
          <p:spPr>
            <a:xfrm>
              <a:off x="7491045" y="1969190"/>
              <a:ext cx="4320000" cy="343580"/>
            </a:xfrm>
            <a:prstGeom prst="roundRect">
              <a:avLst>
                <a:gd name="adj" fmla="val 5616"/>
              </a:avLst>
            </a:prstGeom>
            <a:solidFill>
              <a:srgbClr val="72727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7" name="Rectangle 44">
              <a:extLst>
                <a:ext uri="{FF2B5EF4-FFF2-40B4-BE49-F238E27FC236}">
                  <a16:creationId xmlns:a16="http://schemas.microsoft.com/office/drawing/2014/main" id="{D6B788AE-FF51-F6FD-0AF0-E40AAE85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656" y="2051692"/>
              <a:ext cx="370584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Calibri"/>
                  <a:sym typeface="Calibri"/>
                </a:rPr>
                <a:t>조건</a:t>
              </a:r>
            </a:p>
          </p:txBody>
        </p:sp>
        <p:sp>
          <p:nvSpPr>
            <p:cNvPr id="8" name="Rectangle 156">
              <a:extLst>
                <a:ext uri="{FF2B5EF4-FFF2-40B4-BE49-F238E27FC236}">
                  <a16:creationId xmlns:a16="http://schemas.microsoft.com/office/drawing/2014/main" id="{CE5507E8-3B5F-B6BA-2D59-07465BAFDE04}"/>
                </a:ext>
              </a:extLst>
            </p:cNvPr>
            <p:cNvSpPr/>
            <p:nvPr/>
          </p:nvSpPr>
          <p:spPr>
            <a:xfrm>
              <a:off x="7604656" y="2494994"/>
              <a:ext cx="4206389" cy="52245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입력 데이터의 종류 외 랜덤시드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하이퍼 파라미터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스케일링 등 다른 조건은 모두 동일하게 설정한다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27FD30-05CB-1286-06CC-0DF69B44026C}"/>
              </a:ext>
            </a:extLst>
          </p:cNvPr>
          <p:cNvGrpSpPr/>
          <p:nvPr/>
        </p:nvGrpSpPr>
        <p:grpSpPr>
          <a:xfrm>
            <a:off x="7491045" y="3353025"/>
            <a:ext cx="4320000" cy="987077"/>
            <a:chOff x="7491045" y="3353025"/>
            <a:chExt cx="4320000" cy="987077"/>
          </a:xfrm>
        </p:grpSpPr>
        <p:sp>
          <p:nvSpPr>
            <p:cNvPr id="9" name="Rectangle: Rounded Corners 39">
              <a:extLst>
                <a:ext uri="{FF2B5EF4-FFF2-40B4-BE49-F238E27FC236}">
                  <a16:creationId xmlns:a16="http://schemas.microsoft.com/office/drawing/2014/main" id="{5D8BEB4E-07CF-52AB-17CF-AEED4C622D7A}"/>
                </a:ext>
              </a:extLst>
            </p:cNvPr>
            <p:cNvSpPr/>
            <p:nvPr/>
          </p:nvSpPr>
          <p:spPr>
            <a:xfrm>
              <a:off x="7491045" y="3353025"/>
              <a:ext cx="4320000" cy="343580"/>
            </a:xfrm>
            <a:prstGeom prst="roundRect">
              <a:avLst>
                <a:gd name="adj" fmla="val 5616"/>
              </a:avLst>
            </a:prstGeom>
            <a:solidFill>
              <a:srgbClr val="2FBE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10" name="Rectangle 44">
              <a:extLst>
                <a:ext uri="{FF2B5EF4-FFF2-40B4-BE49-F238E27FC236}">
                  <a16:creationId xmlns:a16="http://schemas.microsoft.com/office/drawing/2014/main" id="{493CC196-8259-2CD5-C22E-D8EB4093D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0505" y="3433711"/>
              <a:ext cx="370584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Calibri"/>
                  <a:sym typeface="Calibri"/>
                </a:rPr>
                <a:t>가설 입증 조건</a:t>
              </a:r>
            </a:p>
          </p:txBody>
        </p:sp>
        <p:sp>
          <p:nvSpPr>
            <p:cNvPr id="11" name="Rectangle 156">
              <a:extLst>
                <a:ext uri="{FF2B5EF4-FFF2-40B4-BE49-F238E27FC236}">
                  <a16:creationId xmlns:a16="http://schemas.microsoft.com/office/drawing/2014/main" id="{48BFAC02-527B-0DA2-FBD1-6E07E3A50381}"/>
                </a:ext>
              </a:extLst>
            </p:cNvPr>
            <p:cNvSpPr/>
            <p:nvPr/>
          </p:nvSpPr>
          <p:spPr>
            <a:xfrm>
              <a:off x="7604656" y="3816945"/>
              <a:ext cx="4206389" cy="5231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ore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MAPE of Type2 and 3 ≤ Type 4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endParaRPr>
            </a:p>
            <a:p>
              <a:pPr marL="171450" indent="-1714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Type2, Type3 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기상데이터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X)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Type.4 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기상데이터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O)</a:t>
              </a:r>
            </a:p>
          </p:txBody>
        </p:sp>
      </p:grpSp>
      <p:sp>
        <p:nvSpPr>
          <p:cNvPr id="12" name="Foliennummer">
            <a:extLst>
              <a:ext uri="{FF2B5EF4-FFF2-40B4-BE49-F238E27FC236}">
                <a16:creationId xmlns:a16="http://schemas.microsoft.com/office/drawing/2014/main" id="{DD26EE3E-9BF7-EEC3-123A-B6AFB7E60E0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20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7B31A9-FD41-9D66-90D5-3CC12143BF43}"/>
              </a:ext>
            </a:extLst>
          </p:cNvPr>
          <p:cNvGrpSpPr/>
          <p:nvPr/>
        </p:nvGrpSpPr>
        <p:grpSpPr>
          <a:xfrm>
            <a:off x="7491045" y="4675682"/>
            <a:ext cx="4320000" cy="2003866"/>
            <a:chOff x="7491045" y="4675682"/>
            <a:chExt cx="4320000" cy="2003866"/>
          </a:xfrm>
        </p:grpSpPr>
        <p:sp>
          <p:nvSpPr>
            <p:cNvPr id="14" name="Rectangle: Rounded Corners 39">
              <a:extLst>
                <a:ext uri="{FF2B5EF4-FFF2-40B4-BE49-F238E27FC236}">
                  <a16:creationId xmlns:a16="http://schemas.microsoft.com/office/drawing/2014/main" id="{3A2B1046-CB27-88C8-11C6-3EE69A8ABAF4}"/>
                </a:ext>
              </a:extLst>
            </p:cNvPr>
            <p:cNvSpPr/>
            <p:nvPr/>
          </p:nvSpPr>
          <p:spPr>
            <a:xfrm>
              <a:off x="7491045" y="4675682"/>
              <a:ext cx="4320000" cy="343580"/>
            </a:xfrm>
            <a:prstGeom prst="roundRect">
              <a:avLst>
                <a:gd name="adj" fmla="val 5616"/>
              </a:avLst>
            </a:prstGeom>
            <a:solidFill>
              <a:srgbClr val="72727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15" name="Rectangle 44">
              <a:extLst>
                <a:ext uri="{FF2B5EF4-FFF2-40B4-BE49-F238E27FC236}">
                  <a16:creationId xmlns:a16="http://schemas.microsoft.com/office/drawing/2014/main" id="{239187D6-8774-041D-0867-A0638EEB1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656" y="4765776"/>
              <a:ext cx="370584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Calibri"/>
                  <a:sym typeface="Calibri"/>
                </a:rPr>
                <a:t>데이터셋 준비</a:t>
              </a:r>
            </a:p>
          </p:txBody>
        </p:sp>
        <p:sp>
          <p:nvSpPr>
            <p:cNvPr id="16" name="Rectangle 156">
              <a:extLst>
                <a:ext uri="{FF2B5EF4-FFF2-40B4-BE49-F238E27FC236}">
                  <a16:creationId xmlns:a16="http://schemas.microsoft.com/office/drawing/2014/main" id="{ADB71771-E2C0-33F9-EDB9-F5C66E07815C}"/>
                </a:ext>
              </a:extLst>
            </p:cNvPr>
            <p:cNvSpPr/>
            <p:nvPr/>
          </p:nvSpPr>
          <p:spPr>
            <a:xfrm>
              <a:off x="7604656" y="5051795"/>
              <a:ext cx="4206389" cy="16277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Train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2020.01.01 00:00:00 – 2023.02.05 23:55:00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Validation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2023.02.06 00:00:00 – 2023.03.06 23:55:00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Test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2023.03.13 00:00:00 – 2023.03.19 23:55:00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060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B5E03CE-A4E9-1E69-0FDE-23717F3EBCEB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BD4DA-ACDF-C892-F958-929FFD7D1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실험결과 및 비교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9272C6-3B0C-D19F-002E-476584890218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51" name="Rounded Rectangle 6">
            <a:extLst>
              <a:ext uri="{FF2B5EF4-FFF2-40B4-BE49-F238E27FC236}">
                <a16:creationId xmlns:a16="http://schemas.microsoft.com/office/drawing/2014/main" id="{F282B817-ACE4-5DC9-D913-04182CF9C2C6}"/>
              </a:ext>
            </a:extLst>
          </p:cNvPr>
          <p:cNvSpPr/>
          <p:nvPr/>
        </p:nvSpPr>
        <p:spPr>
          <a:xfrm>
            <a:off x="4347471" y="946550"/>
            <a:ext cx="7398539" cy="369887"/>
          </a:xfrm>
          <a:prstGeom prst="roundRect">
            <a:avLst>
              <a:gd name="adj" fmla="val 2452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2" name="Rectangle 44">
            <a:extLst>
              <a:ext uri="{FF2B5EF4-FFF2-40B4-BE49-F238E27FC236}">
                <a16:creationId xmlns:a16="http://schemas.microsoft.com/office/drawing/2014/main" id="{2804FADB-8C2B-EB18-C55D-F1B71656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217" y="993885"/>
            <a:ext cx="7260276" cy="2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Type2, Type3 (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실험군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이 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Type4 (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대조군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의 성능보다 우수하다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.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(Fig. 3)</a:t>
            </a:r>
            <a:endParaRPr lang="en-US" altLang="ko-Kore-KR" sz="12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53" name="Foliennummer">
            <a:extLst>
              <a:ext uri="{FF2B5EF4-FFF2-40B4-BE49-F238E27FC236}">
                <a16:creationId xmlns:a16="http://schemas.microsoft.com/office/drawing/2014/main" id="{212988AF-1319-E60A-50CE-792303D409F1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23DCA3-D22F-E155-55A2-9F39B44BF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501080"/>
              </p:ext>
            </p:extLst>
          </p:nvPr>
        </p:nvGraphicFramePr>
        <p:xfrm>
          <a:off x="594139" y="1419333"/>
          <a:ext cx="11151871" cy="4860952"/>
        </p:xfrm>
        <a:graphic>
          <a:graphicData uri="http://schemas.openxmlformats.org/drawingml/2006/table">
            <a:tbl>
              <a:tblPr firstRow="1" firstCol="1" bandRow="1"/>
              <a:tblGrid>
                <a:gridCol w="1860286">
                  <a:extLst>
                    <a:ext uri="{9D8B030D-6E8A-4147-A177-3AD203B41FA5}">
                      <a16:colId xmlns:a16="http://schemas.microsoft.com/office/drawing/2014/main" val="3969879528"/>
                    </a:ext>
                  </a:extLst>
                </a:gridCol>
                <a:gridCol w="1860286">
                  <a:extLst>
                    <a:ext uri="{9D8B030D-6E8A-4147-A177-3AD203B41FA5}">
                      <a16:colId xmlns:a16="http://schemas.microsoft.com/office/drawing/2014/main" val="1971389863"/>
                    </a:ext>
                  </a:extLst>
                </a:gridCol>
                <a:gridCol w="1860286">
                  <a:extLst>
                    <a:ext uri="{9D8B030D-6E8A-4147-A177-3AD203B41FA5}">
                      <a16:colId xmlns:a16="http://schemas.microsoft.com/office/drawing/2014/main" val="3484754846"/>
                    </a:ext>
                  </a:extLst>
                </a:gridCol>
                <a:gridCol w="1840599">
                  <a:extLst>
                    <a:ext uri="{9D8B030D-6E8A-4147-A177-3AD203B41FA5}">
                      <a16:colId xmlns:a16="http://schemas.microsoft.com/office/drawing/2014/main" val="3566724680"/>
                    </a:ext>
                  </a:extLst>
                </a:gridCol>
                <a:gridCol w="1870128">
                  <a:extLst>
                    <a:ext uri="{9D8B030D-6E8A-4147-A177-3AD203B41FA5}">
                      <a16:colId xmlns:a16="http://schemas.microsoft.com/office/drawing/2014/main" val="2294759942"/>
                    </a:ext>
                  </a:extLst>
                </a:gridCol>
                <a:gridCol w="1860286">
                  <a:extLst>
                    <a:ext uri="{9D8B030D-6E8A-4147-A177-3AD203B41FA5}">
                      <a16:colId xmlns:a16="http://schemas.microsoft.com/office/drawing/2014/main" val="1396904855"/>
                    </a:ext>
                  </a:extLst>
                </a:gridCol>
              </a:tblGrid>
              <a:tr h="3398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파라미터</a:t>
                      </a:r>
                      <a:endParaRPr lang="ko-KR" alt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1</a:t>
                      </a:r>
                      <a:endParaRPr 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2</a:t>
                      </a:r>
                      <a:endParaRPr lang="en-US" sz="1200" b="1" i="0" dirty="0">
                        <a:solidFill>
                          <a:srgbClr val="0070C0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3</a:t>
                      </a:r>
                      <a:endParaRPr lang="en-US" sz="1200" b="1" i="0" dirty="0">
                        <a:solidFill>
                          <a:srgbClr val="0070C0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4</a:t>
                      </a:r>
                      <a:endParaRPr 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5</a:t>
                      </a:r>
                      <a:endParaRPr 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06324"/>
                  </a:ext>
                </a:extLst>
              </a:tr>
              <a:tr h="7708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피처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보조지표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날씨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날씨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보조지표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846634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입력 컬럼 개수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1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55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66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58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69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719736"/>
                  </a:ext>
                </a:extLst>
              </a:tr>
              <a:tr h="4650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합성곱 필터로 생성될 </a:t>
                      </a: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out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의 </a:t>
                      </a: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Dimension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7698706"/>
                  </a:ext>
                </a:extLst>
              </a:tr>
              <a:tr h="4650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합성곱 필터의 커널의 크기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9299876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은닉 상태의 개수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7188687"/>
                  </a:ext>
                </a:extLst>
              </a:tr>
              <a:tr h="4650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LSTM / GRU </a:t>
                      </a:r>
                      <a:b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</a:b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Layer 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개수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5052425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Learning Rate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994471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Epochs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8393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MAPE - CNN-LSTM(bi)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13.09%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3.29%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3.26%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3.50%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2.88%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819705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MAPE - CNN-GRU(bi)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8.75%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3.38%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3.48%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3.80%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4.78%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764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18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5D465ECA-2082-9A80-5F65-9ABDEA4341DF}"/>
              </a:ext>
            </a:extLst>
          </p:cNvPr>
          <p:cNvSpPr/>
          <p:nvPr/>
        </p:nvSpPr>
        <p:spPr>
          <a:xfrm>
            <a:off x="572133" y="1815860"/>
            <a:ext cx="11047734" cy="2522460"/>
          </a:xfrm>
          <a:prstGeom prst="roundRect">
            <a:avLst>
              <a:gd name="adj" fmla="val 526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1</a:t>
            </a:r>
            <a:r>
              <a:rPr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제외한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모든 모델의 성능이 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KPX(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한국전력거래소 예측치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대비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7%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p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이상 높다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6)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1 Thin" panose="020B0403030302020204" pitchFamily="34" charset="-127"/>
              <a:ea typeface="S-Core Dream 1 Thin" panose="020B0403030302020204" pitchFamily="34" charset="-127"/>
              <a:cs typeface="Open Sans" panose="020B0606030504020204" pitchFamily="34" charset="0"/>
            </a:endParaRP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전력데이터와 달력데이터만을 가지고 기존 모델을 대체할 수 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의 성능은 각각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3.29%, 3.50%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2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의 성능이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4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대비 약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6%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높다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3)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1 Thin" panose="020B0403030302020204" pitchFamily="34" charset="-127"/>
              <a:ea typeface="S-Core Dream 1 Thin" panose="020B0403030302020204" pitchFamily="34" charset="-127"/>
              <a:cs typeface="Open Sans" panose="020B0606030504020204" pitchFamily="34" charset="0"/>
            </a:endParaRP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날씨 데이터의 추가는 성능 저하로 나타난다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 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의 성능은 각각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3.29%, 3.26%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2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3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의 성능은 동등하게 관찰 된다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4)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1 Thin" panose="020B0403030302020204" pitchFamily="34" charset="-127"/>
              <a:ea typeface="S-Core Dream 1 Thin" panose="020B0403030302020204" pitchFamily="34" charset="-127"/>
              <a:cs typeface="Open Sans" panose="020B0606030504020204" pitchFamily="34" charset="0"/>
            </a:endParaRP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달력데이터와 보조지표의 조합은 성능개선이 미미하다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 </a:t>
            </a: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성능이 유사하다면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경제성의 원리에 따라 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모델이 적합하다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 5 </a:t>
            </a:r>
            <a:r>
              <a:rPr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케이스를 볼 때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모든 지표를 사용한다면 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전력 수요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달력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날씨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전력 보조지표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최대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2.88%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까지의 성능 개선이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5)</a:t>
            </a: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Open Sans" panose="020B0606030504020204" pitchFamily="34" charset="0"/>
              </a:rPr>
              <a:t>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Open Sans" panose="020B0606030504020204" pitchFamily="34" charset="0"/>
              </a:rPr>
              <a:t>모델 별 편차를 볼 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Open Sans" panose="020B0606030504020204" pitchFamily="34" charset="0"/>
              </a:rPr>
              <a:t>, Type 2,3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Open Sans" panose="020B0606030504020204" pitchFamily="34" charset="0"/>
              </a:rPr>
              <a:t>가 보다 강건함을 확인할 수 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Open Sans" panose="020B0606030504020204" pitchFamily="34" charset="0"/>
              </a:rPr>
              <a:t>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D07C9014-10B6-013D-71BA-B527D912CC70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3E3BC-F0D0-2897-94CA-BFD5E8084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결과 분석 및 가설 입증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DA22D-2807-C2A8-C827-FA063E2219CE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55" name="Foliennummer">
            <a:extLst>
              <a:ext uri="{FF2B5EF4-FFF2-40B4-BE49-F238E27FC236}">
                <a16:creationId xmlns:a16="http://schemas.microsoft.com/office/drawing/2014/main" id="{7366CF26-4A8D-FF6E-9FBE-A536E0994A15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22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E4915-DEB9-9F62-CFB1-45F87E264586}"/>
              </a:ext>
            </a:extLst>
          </p:cNvPr>
          <p:cNvSpPr txBox="1"/>
          <p:nvPr/>
        </p:nvSpPr>
        <p:spPr>
          <a:xfrm>
            <a:off x="505850" y="1568154"/>
            <a:ext cx="1320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실험 결과 분석</a:t>
            </a:r>
            <a:endParaRPr lang="ko-Kore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577B8-8673-7DEB-AFFD-E33B2E957355}"/>
              </a:ext>
            </a:extLst>
          </p:cNvPr>
          <p:cNvSpPr txBox="1"/>
          <p:nvPr/>
        </p:nvSpPr>
        <p:spPr>
          <a:xfrm>
            <a:off x="492622" y="4423114"/>
            <a:ext cx="1320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결론 도출</a:t>
            </a:r>
            <a:endParaRPr lang="ko-Kore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6" name="Rectangle: Rounded Corners 1">
            <a:extLst>
              <a:ext uri="{FF2B5EF4-FFF2-40B4-BE49-F238E27FC236}">
                <a16:creationId xmlns:a16="http://schemas.microsoft.com/office/drawing/2014/main" id="{EBCC31A8-5458-632D-D573-586F10493559}"/>
              </a:ext>
            </a:extLst>
          </p:cNvPr>
          <p:cNvSpPr/>
          <p:nvPr/>
        </p:nvSpPr>
        <p:spPr>
          <a:xfrm>
            <a:off x="572133" y="4746279"/>
            <a:ext cx="8449947" cy="1556096"/>
          </a:xfrm>
          <a:prstGeom prst="roundRect">
            <a:avLst>
              <a:gd name="adj" fmla="val 5262"/>
            </a:avLst>
          </a:prstGeom>
          <a:solidFill>
            <a:srgbClr val="2FBEF0"/>
          </a:solidFill>
          <a:ln w="38100">
            <a:solidFill>
              <a:srgbClr val="2FBE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Type 2</a:t>
            </a:r>
            <a:r>
              <a:rPr lang="ko-KR" altLang="en-US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입력인 전력수요</a:t>
            </a:r>
            <a:r>
              <a:rPr lang="en-US" altLang="ko-KR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달력 데이터 만으로도 </a:t>
            </a:r>
            <a:r>
              <a:rPr lang="en-US" altLang="ko-KR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/>
            </a:r>
            <a:br>
              <a:rPr lang="en-US" altLang="ko-KR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r>
              <a:rPr lang="ko-KR" altLang="en-US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기상정보를 사용하는 것과 동등한 성능이 발현됨을 검증함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14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따라서</a:t>
            </a:r>
            <a:r>
              <a:rPr lang="ko-KR" altLang="en-US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‘과거의 패턴만으로도 미래의 전력 수요 예측이 가능하다</a:t>
            </a:r>
            <a:r>
              <a:rPr lang="en-US" altLang="ko-KR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.’</a:t>
            </a:r>
            <a:r>
              <a:rPr lang="ko-KR" altLang="en-US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는 참이다</a:t>
            </a:r>
            <a:r>
              <a:rPr lang="en-US" altLang="ko-KR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.</a:t>
            </a:r>
          </a:p>
        </p:txBody>
      </p:sp>
      <p:graphicFrame>
        <p:nvGraphicFramePr>
          <p:cNvPr id="17" name="Google Shape;390;g24eccc6b0ed_1_7">
            <a:extLst>
              <a:ext uri="{FF2B5EF4-FFF2-40B4-BE49-F238E27FC236}">
                <a16:creationId xmlns:a16="http://schemas.microsoft.com/office/drawing/2014/main" id="{5EB85B44-6380-C7A8-7714-C9B48125A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835504"/>
              </p:ext>
            </p:extLst>
          </p:nvPr>
        </p:nvGraphicFramePr>
        <p:xfrm>
          <a:off x="9177320" y="4423114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502F815-5B5B-89DD-8540-0FC9BAC34895}"/>
              </a:ext>
            </a:extLst>
          </p:cNvPr>
          <p:cNvSpPr txBox="1"/>
          <p:nvPr/>
        </p:nvSpPr>
        <p:spPr>
          <a:xfrm>
            <a:off x="7874000" y="1496464"/>
            <a:ext cx="3931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MAPE 0.05%p </a:t>
            </a:r>
            <a:r>
              <a:rPr lang="ko-KR" altLang="en-US" sz="12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이하의 차이는 동일한 성능으로 간주함</a:t>
            </a:r>
            <a:r>
              <a:rPr lang="en-US" altLang="ko-KR" sz="12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65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3600D05-E04E-51C8-4762-46DA5416CED3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A5FD8-DE4B-5833-66F7-69AB866B7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전체모델 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MAPE (fig. 1)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28185-9D21-F721-6CA0-945D1688E9E4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387;g24eccc6b0ed_1_7">
            <a:extLst>
              <a:ext uri="{FF2B5EF4-FFF2-40B4-BE49-F238E27FC236}">
                <a16:creationId xmlns:a16="http://schemas.microsoft.com/office/drawing/2014/main" id="{1CBD1857-861D-94F1-3093-8CB1140AE2D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7611856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liennummer">
            <a:extLst>
              <a:ext uri="{FF2B5EF4-FFF2-40B4-BE49-F238E27FC236}">
                <a16:creationId xmlns:a16="http://schemas.microsoft.com/office/drawing/2014/main" id="{DF2D5F20-CBFB-8523-48F4-570B0CC96E51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23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Google Shape;390;g24eccc6b0ed_1_7">
            <a:extLst>
              <a:ext uri="{FF2B5EF4-FFF2-40B4-BE49-F238E27FC236}">
                <a16:creationId xmlns:a16="http://schemas.microsoft.com/office/drawing/2014/main" id="{6642FB2B-77AA-F6D8-B160-013BBA84AF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65260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380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Top 3 Models</a:t>
            </a:r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MAPE (fig. 2)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6" name="Google Shape;396;g24eccc6b0ed_1_42">
            <a:extLst>
              <a:ext uri="{FF2B5EF4-FFF2-40B4-BE49-F238E27FC236}">
                <a16:creationId xmlns:a16="http://schemas.microsoft.com/office/drawing/2014/main" id="{8331B827-95F5-1309-86A7-5937E82C99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763" y="1683780"/>
            <a:ext cx="7611850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">
            <a:extLst>
              <a:ext uri="{FF2B5EF4-FFF2-40B4-BE49-F238E27FC236}">
                <a16:creationId xmlns:a16="http://schemas.microsoft.com/office/drawing/2014/main" id="{0FD74B33-11A6-6671-A90F-BBAD2976F72B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24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Google Shape;390;g24eccc6b0ed_1_7">
            <a:extLst>
              <a:ext uri="{FF2B5EF4-FFF2-40B4-BE49-F238E27FC236}">
                <a16:creationId xmlns:a16="http://schemas.microsoft.com/office/drawing/2014/main" id="{959872C8-3775-4ACC-9900-8D2DE214E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31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Type4 (fig. 3)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5AE8F568-E1DE-E3E0-D320-F4E41C3D969B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25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그림 8" descr="그래프, 스크린샷, 텍스트, 라인이(가) 표시된 사진&#10;&#10;자동 생성된 설명">
            <a:extLst>
              <a:ext uri="{FF2B5EF4-FFF2-40B4-BE49-F238E27FC236}">
                <a16:creationId xmlns:a16="http://schemas.microsoft.com/office/drawing/2014/main" id="{03152835-0E1F-F64A-11BE-7E2EBFFA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42" y="1683780"/>
            <a:ext cx="7607824" cy="4356000"/>
          </a:xfrm>
          <a:prstGeom prst="rect">
            <a:avLst/>
          </a:prstGeom>
        </p:spPr>
      </p:pic>
      <p:graphicFrame>
        <p:nvGraphicFramePr>
          <p:cNvPr id="5" name="Google Shape;390;g24eccc6b0ed_1_7">
            <a:extLst>
              <a:ext uri="{FF2B5EF4-FFF2-40B4-BE49-F238E27FC236}">
                <a16:creationId xmlns:a16="http://schemas.microsoft.com/office/drawing/2014/main" id="{A7AD4121-5ABD-F1A4-3288-0F5BDBB6C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52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Type3 (fig. 4)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A3B02DC6-9FFE-F48A-F388-1818B971CE88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26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그림 8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8A4CACCC-38BE-F70F-1B6F-667D53D6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" y="1683780"/>
            <a:ext cx="7607824" cy="4356000"/>
          </a:xfrm>
          <a:prstGeom prst="rect">
            <a:avLst/>
          </a:prstGeom>
        </p:spPr>
      </p:pic>
      <p:graphicFrame>
        <p:nvGraphicFramePr>
          <p:cNvPr id="5" name="Google Shape;390;g24eccc6b0ed_1_7">
            <a:extLst>
              <a:ext uri="{FF2B5EF4-FFF2-40B4-BE49-F238E27FC236}">
                <a16:creationId xmlns:a16="http://schemas.microsoft.com/office/drawing/2014/main" id="{18156DF3-06CE-2F33-92AB-6EE327200B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00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Type5 (fig. 5)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425;g24eccc6b0ed_2_39">
            <a:extLst>
              <a:ext uri="{FF2B5EF4-FFF2-40B4-BE49-F238E27FC236}">
                <a16:creationId xmlns:a16="http://schemas.microsoft.com/office/drawing/2014/main" id="{B13133EF-4B7A-C334-BA55-D08D06D343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7611874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">
            <a:extLst>
              <a:ext uri="{FF2B5EF4-FFF2-40B4-BE49-F238E27FC236}">
                <a16:creationId xmlns:a16="http://schemas.microsoft.com/office/drawing/2014/main" id="{BF6FF47D-58FD-5B02-9F1D-C5804EC9543E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27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6" name="Google Shape;390;g24eccc6b0ed_1_7">
            <a:extLst>
              <a:ext uri="{FF2B5EF4-FFF2-40B4-BE49-F238E27FC236}">
                <a16:creationId xmlns:a16="http://schemas.microsoft.com/office/drawing/2014/main" id="{53DE8A1E-F13B-65A9-BFC5-22B4BFD87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41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KPX (fig. 6)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6" name="Google Shape;435;g24eccc6b0ed_2_15">
            <a:extLst>
              <a:ext uri="{FF2B5EF4-FFF2-40B4-BE49-F238E27FC236}">
                <a16:creationId xmlns:a16="http://schemas.microsoft.com/office/drawing/2014/main" id="{8C4D5C45-97C8-CB7C-3515-2015743F429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763" y="1683780"/>
            <a:ext cx="7611834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">
            <a:extLst>
              <a:ext uri="{FF2B5EF4-FFF2-40B4-BE49-F238E27FC236}">
                <a16:creationId xmlns:a16="http://schemas.microsoft.com/office/drawing/2014/main" id="{42831C05-6767-675F-D709-5AF4B7C1FFA0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28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Google Shape;390;g24eccc6b0ed_1_7">
            <a:extLst>
              <a:ext uri="{FF2B5EF4-FFF2-40B4-BE49-F238E27FC236}">
                <a16:creationId xmlns:a16="http://schemas.microsoft.com/office/drawing/2014/main" id="{55FACBB1-F3BC-AE08-B3AD-9BFD3B052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39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부록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최적의 모델 구성하기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29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01575" y="1840115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126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">
            <a:extLst>
              <a:ext uri="{FF2B5EF4-FFF2-40B4-BE49-F238E27FC236}">
                <a16:creationId xmlns:a16="http://schemas.microsoft.com/office/drawing/2014/main" id="{3F6E87D3-82D1-742C-AAD5-832826923A6A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A6C06CC4-1438-8144-8B40-EE7858278234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3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F57E76-E7D9-520A-16B0-12FF1D65CDB8}"/>
              </a:ext>
            </a:extLst>
          </p:cNvPr>
          <p:cNvCxnSpPr>
            <a:cxnSpLocks/>
          </p:cNvCxnSpPr>
          <p:nvPr/>
        </p:nvCxnSpPr>
        <p:spPr>
          <a:xfrm>
            <a:off x="56356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4" name="TextBox 3">
            <a:extLst>
              <a:ext uri="{FF2B5EF4-FFF2-40B4-BE49-F238E27FC236}">
                <a16:creationId xmlns:a16="http://schemas.microsoft.com/office/drawing/2014/main" id="{9C776F48-C043-E479-935E-811A8D95C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0242" y="672387"/>
            <a:ext cx="8111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</a:rPr>
              <a:t>기상정보 없이 전력 수요 예측이 가능하다면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</a:rPr>
              <a:t>?</a:t>
            </a:r>
            <a:endParaRPr lang="en-ID" altLang="ko-Kore-KR" sz="3200" b="1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151909-7ADA-51AD-A9E0-9DDD990A33DB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17AD02-C40D-2551-EAA9-D1DF53A0724F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grpSp>
        <p:nvGrpSpPr>
          <p:cNvPr id="25608" name="Group 33">
            <a:extLst>
              <a:ext uri="{FF2B5EF4-FFF2-40B4-BE49-F238E27FC236}">
                <a16:creationId xmlns:a16="http://schemas.microsoft.com/office/drawing/2014/main" id="{D990C450-182F-738D-678B-948528EAC5E3}"/>
              </a:ext>
            </a:extLst>
          </p:cNvPr>
          <p:cNvGrpSpPr>
            <a:grpSpLocks/>
          </p:cNvGrpSpPr>
          <p:nvPr/>
        </p:nvGrpSpPr>
        <p:grpSpPr bwMode="auto">
          <a:xfrm>
            <a:off x="4049713" y="2439988"/>
            <a:ext cx="4657725" cy="2847975"/>
            <a:chOff x="3457486" y="2390484"/>
            <a:chExt cx="5419203" cy="3314700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82EC08DF-4BEF-D2E8-60BB-D0456E3F14D8}"/>
                </a:ext>
              </a:extLst>
            </p:cNvPr>
            <p:cNvSpPr/>
            <p:nvPr/>
          </p:nvSpPr>
          <p:spPr>
            <a:xfrm>
              <a:off x="3457486" y="2390484"/>
              <a:ext cx="3315429" cy="3314700"/>
            </a:xfrm>
            <a:prstGeom prst="teardrop">
              <a:avLst/>
            </a:prstGeom>
            <a:solidFill>
              <a:srgbClr val="1C4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14D2FA12-BB88-6047-43E4-9EF4655A9957}"/>
                </a:ext>
              </a:extLst>
            </p:cNvPr>
            <p:cNvSpPr/>
            <p:nvPr/>
          </p:nvSpPr>
          <p:spPr>
            <a:xfrm rot="10800000">
              <a:off x="5561259" y="2390484"/>
              <a:ext cx="3315430" cy="3314700"/>
            </a:xfrm>
            <a:prstGeom prst="teardrop">
              <a:avLst/>
            </a:prstGeom>
            <a:solidFill>
              <a:srgbClr val="30BDF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</p:grpSp>
      <p:sp>
        <p:nvSpPr>
          <p:cNvPr id="10" name="Google Shape;715;p23">
            <a:extLst>
              <a:ext uri="{FF2B5EF4-FFF2-40B4-BE49-F238E27FC236}">
                <a16:creationId xmlns:a16="http://schemas.microsoft.com/office/drawing/2014/main" id="{A3BE26DE-904B-7C8E-14FE-1EFA76C10BEB}"/>
              </a:ext>
            </a:extLst>
          </p:cNvPr>
          <p:cNvSpPr txBox="1"/>
          <p:nvPr/>
        </p:nvSpPr>
        <p:spPr>
          <a:xfrm>
            <a:off x="4392613" y="3733720"/>
            <a:ext cx="1257300" cy="469359"/>
          </a:xfrm>
          <a:prstGeom prst="rect">
            <a:avLst/>
          </a:prstGeom>
          <a:noFill/>
          <a:ln>
            <a:noFill/>
          </a:ln>
        </p:spPr>
        <p:txBody>
          <a:bodyPr spcFirstLastPara="1" lIns="19050" tIns="19050" rIns="19050" bIns="190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SemiBold"/>
              <a:buNone/>
              <a:defRPr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  <a:sym typeface="Barlow SemiBold"/>
              </a:rPr>
              <a:t>AS – IS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SemiBold"/>
              <a:buNone/>
              <a:defRPr/>
            </a:pP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  <a:sym typeface="Barlow SemiBold"/>
              </a:rPr>
              <a:t>기상정보 활용</a:t>
            </a:r>
            <a:endParaRPr sz="1000" b="1" dirty="0">
              <a:solidFill>
                <a:schemeClr val="bg1">
                  <a:lumMod val="9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5610" name="Google Shape;715;p23">
            <a:extLst>
              <a:ext uri="{FF2B5EF4-FFF2-40B4-BE49-F238E27FC236}">
                <a16:creationId xmlns:a16="http://schemas.microsoft.com/office/drawing/2014/main" id="{F709A67B-1213-A8BB-E8A7-7C907C7CC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6456" y="3751804"/>
            <a:ext cx="1255713" cy="46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rgbClr val="1B335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WHAT-IF?</a:t>
            </a:r>
          </a:p>
          <a:p>
            <a:pPr algn="ctr" eaLnBrk="1" hangingPunct="1">
              <a:buClr>
                <a:srgbClr val="000000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1B335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기상정보 제외</a:t>
            </a:r>
            <a:endParaRPr lang="ko-Kore-KR" altLang="ko-Kore-KR" sz="1000" b="1">
              <a:solidFill>
                <a:srgbClr val="1B335F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5921D3-9858-8AD7-2F93-757186710F4A}"/>
              </a:ext>
            </a:extLst>
          </p:cNvPr>
          <p:cNvSpPr/>
          <p:nvPr/>
        </p:nvSpPr>
        <p:spPr>
          <a:xfrm>
            <a:off x="1606550" y="3272036"/>
            <a:ext cx="225742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전력 수요 예측에 기상정보를 활용하는 것이 일반적인 방법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14" name="Rectangle 19">
            <a:extLst>
              <a:ext uri="{FF2B5EF4-FFF2-40B4-BE49-F238E27FC236}">
                <a16:creationId xmlns:a16="http://schemas.microsoft.com/office/drawing/2014/main" id="{5C36142A-D710-F900-CBE3-75D2B0AF5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2947988"/>
            <a:ext cx="1782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1C45F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일반적인 분석 방법</a:t>
            </a:r>
            <a:endParaRPr lang="en-GB" altLang="ko-Kore-KR" sz="1400" dirty="0">
              <a:solidFill>
                <a:srgbClr val="1C45F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CD09B-140A-D7F8-5145-C3DB14C6512B}"/>
              </a:ext>
            </a:extLst>
          </p:cNvPr>
          <p:cNvSpPr/>
          <p:nvPr/>
        </p:nvSpPr>
        <p:spPr>
          <a:xfrm>
            <a:off x="1671914" y="4502151"/>
            <a:ext cx="237779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방대한 초단기 기상데이터를 다룸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16" name="Rectangle 21">
            <a:extLst>
              <a:ext uri="{FF2B5EF4-FFF2-40B4-BE49-F238E27FC236}">
                <a16:creationId xmlns:a16="http://schemas.microsoft.com/office/drawing/2014/main" id="{24D8C6E3-864B-C3D1-25AC-31BF22C4B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4148138"/>
            <a:ext cx="1784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1C45F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방대한 데이터의 양</a:t>
            </a:r>
            <a:endParaRPr lang="en-GB" altLang="ko-Kore-KR" sz="1400" dirty="0">
              <a:solidFill>
                <a:srgbClr val="1C45F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92DBF3-080A-7F8E-EF79-F81B90C151EB}"/>
              </a:ext>
            </a:extLst>
          </p:cNvPr>
          <p:cNvSpPr/>
          <p:nvPr/>
        </p:nvSpPr>
        <p:spPr>
          <a:xfrm>
            <a:off x="1812924" y="5497513"/>
            <a:ext cx="284956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기기의 고장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운영중단이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야기하는 잦은 결측 이슈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5618" name="Rectangle 23">
            <a:extLst>
              <a:ext uri="{FF2B5EF4-FFF2-40B4-BE49-F238E27FC236}">
                <a16:creationId xmlns:a16="http://schemas.microsoft.com/office/drawing/2014/main" id="{8215EB8E-4E77-9C74-9B2A-264AF65B2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8" y="5235575"/>
            <a:ext cx="1782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1C45F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다수의 결측치 존재</a:t>
            </a:r>
            <a:endParaRPr lang="en-GB" altLang="ko-Kore-KR" sz="1400" dirty="0">
              <a:solidFill>
                <a:srgbClr val="1C45F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62A88-3B4B-2805-4168-E4DED0100FFF}"/>
              </a:ext>
            </a:extLst>
          </p:cNvPr>
          <p:cNvSpPr/>
          <p:nvPr/>
        </p:nvSpPr>
        <p:spPr>
          <a:xfrm>
            <a:off x="7813040" y="2176935"/>
            <a:ext cx="33248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추가 정보 없는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전력 수요 예측이 가능해짐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20" name="Rectangle 25">
            <a:extLst>
              <a:ext uri="{FF2B5EF4-FFF2-40B4-BE49-F238E27FC236}">
                <a16:creationId xmlns:a16="http://schemas.microsoft.com/office/drawing/2014/main" id="{96D98E39-FDF1-A3C5-293E-37D1F2A19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100" y="1870075"/>
            <a:ext cx="1782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30BD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적은 데이터 양</a:t>
            </a:r>
            <a:endParaRPr lang="en-GB" altLang="ko-Kore-KR" sz="1400" dirty="0">
              <a:solidFill>
                <a:srgbClr val="30BDF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47EB0A-EFA8-4973-B051-B71DD1FB75B1}"/>
              </a:ext>
            </a:extLst>
          </p:cNvPr>
          <p:cNvSpPr/>
          <p:nvPr/>
        </p:nvSpPr>
        <p:spPr>
          <a:xfrm>
            <a:off x="8810625" y="3362323"/>
            <a:ext cx="286913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기상 데이터 제외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,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결측치로 인한 노이즈의 영향 축소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22" name="Rectangle 27">
            <a:extLst>
              <a:ext uri="{FF2B5EF4-FFF2-40B4-BE49-F238E27FC236}">
                <a16:creationId xmlns:a16="http://schemas.microsoft.com/office/drawing/2014/main" id="{65725C5B-7DF9-B49C-F0B3-25AFAEE8A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997" y="3019981"/>
            <a:ext cx="1782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30BD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노이즈 영향 축소</a:t>
            </a:r>
            <a:endParaRPr lang="en-GB" altLang="ko-Kore-KR" sz="1400" dirty="0">
              <a:solidFill>
                <a:srgbClr val="30BDF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1246F5-4C51-877C-64CE-1CAFE80A132D}"/>
              </a:ext>
            </a:extLst>
          </p:cNvPr>
          <p:cNvSpPr/>
          <p:nvPr/>
        </p:nvSpPr>
        <p:spPr>
          <a:xfrm>
            <a:off x="8655565" y="4547800"/>
            <a:ext cx="25677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보다 적은 비용으로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단기 전력수요 예측 가능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24" name="Rectangle 29">
            <a:extLst>
              <a:ext uri="{FF2B5EF4-FFF2-40B4-BE49-F238E27FC236}">
                <a16:creationId xmlns:a16="http://schemas.microsoft.com/office/drawing/2014/main" id="{0BC6D7BA-C69C-4339-2C34-6852F9265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0584" y="4285863"/>
            <a:ext cx="1782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30BD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경제성</a:t>
            </a:r>
            <a:endParaRPr lang="en-GB" altLang="ko-Kore-KR" sz="1400" dirty="0">
              <a:solidFill>
                <a:srgbClr val="30BDF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5627" name="Google Shape;715;p23">
            <a:extLst>
              <a:ext uri="{FF2B5EF4-FFF2-40B4-BE49-F238E27FC236}">
                <a16:creationId xmlns:a16="http://schemas.microsoft.com/office/drawing/2014/main" id="{9CAB6402-E3F9-6613-72CB-8E429538E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8" y="3744913"/>
            <a:ext cx="125571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900"/>
              <a:buFont typeface="Barlow SemiBold" panose="020F0502020204030204" pitchFamily="34" charset="0"/>
              <a:buNone/>
            </a:pPr>
            <a:r>
              <a:rPr lang="en-GB" altLang="ko-Kore-KR" sz="3200" b="1" dirty="0">
                <a:solidFill>
                  <a:srgbClr val="1B335F"/>
                </a:solidFill>
                <a:latin typeface="Poppins" pitchFamily="2" charset="0"/>
                <a:ea typeface="Barlow SemiBold" panose="020F0502020204030204" pitchFamily="34" charset="0"/>
                <a:cs typeface="Poppins" pitchFamily="2" charset="0"/>
                <a:sym typeface="Barlow SemiBold" panose="020F0502020204030204" pitchFamily="34" charset="0"/>
              </a:rPr>
              <a:t>VS</a:t>
            </a:r>
            <a:endParaRPr lang="ko-Kore-KR" altLang="ko-Kore-KR" b="1">
              <a:solidFill>
                <a:srgbClr val="1B335F"/>
              </a:solidFill>
              <a:latin typeface="Poppins" pitchFamily="2" charset="0"/>
              <a:ea typeface="Barlow SemiBold" panose="020F0502020204030204" pitchFamily="34" charset="0"/>
              <a:cs typeface="Poppins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1B5605-3DA4-B65C-3021-EC77CD022FB4}"/>
              </a:ext>
            </a:extLst>
          </p:cNvPr>
          <p:cNvSpPr/>
          <p:nvPr/>
        </p:nvSpPr>
        <p:spPr>
          <a:xfrm>
            <a:off x="1293813" y="3022600"/>
            <a:ext cx="128587" cy="128588"/>
          </a:xfrm>
          <a:prstGeom prst="ellipse">
            <a:avLst/>
          </a:prstGeom>
          <a:solidFill>
            <a:srgbClr val="1C45F2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>
              <a:solidFill>
                <a:srgbClr val="1C45F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0E5737-4ABA-8DC0-4C28-E40D058E57D8}"/>
              </a:ext>
            </a:extLst>
          </p:cNvPr>
          <p:cNvSpPr/>
          <p:nvPr/>
        </p:nvSpPr>
        <p:spPr>
          <a:xfrm>
            <a:off x="1293813" y="4221163"/>
            <a:ext cx="128587" cy="128587"/>
          </a:xfrm>
          <a:prstGeom prst="ellipse">
            <a:avLst/>
          </a:prstGeom>
          <a:solidFill>
            <a:srgbClr val="1C45F2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32E71E2-A321-CE8E-05AF-6892AB89E401}"/>
              </a:ext>
            </a:extLst>
          </p:cNvPr>
          <p:cNvSpPr/>
          <p:nvPr/>
        </p:nvSpPr>
        <p:spPr>
          <a:xfrm>
            <a:off x="1531938" y="5310188"/>
            <a:ext cx="128587" cy="128587"/>
          </a:xfrm>
          <a:prstGeom prst="ellipse">
            <a:avLst/>
          </a:prstGeom>
          <a:solidFill>
            <a:srgbClr val="1C45F2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91FEE5A-9058-8BA3-D528-27C6713C3731}"/>
              </a:ext>
            </a:extLst>
          </p:cNvPr>
          <p:cNvSpPr/>
          <p:nvPr/>
        </p:nvSpPr>
        <p:spPr>
          <a:xfrm>
            <a:off x="10823575" y="1939925"/>
            <a:ext cx="128588" cy="128588"/>
          </a:xfrm>
          <a:prstGeom prst="ellipse">
            <a:avLst/>
          </a:prstGeom>
          <a:solidFill>
            <a:srgbClr val="30BDF0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C78BD2-26B8-827F-F3C7-1A15254E4A51}"/>
              </a:ext>
            </a:extLst>
          </p:cNvPr>
          <p:cNvSpPr/>
          <p:nvPr/>
        </p:nvSpPr>
        <p:spPr>
          <a:xfrm>
            <a:off x="11787709" y="3089831"/>
            <a:ext cx="128588" cy="128588"/>
          </a:xfrm>
          <a:prstGeom prst="ellipse">
            <a:avLst/>
          </a:prstGeom>
          <a:solidFill>
            <a:srgbClr val="2FBEF0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1FF8F63-F1F7-67C2-CDE9-8CAF9DADBCBF}"/>
              </a:ext>
            </a:extLst>
          </p:cNvPr>
          <p:cNvSpPr/>
          <p:nvPr/>
        </p:nvSpPr>
        <p:spPr>
          <a:xfrm>
            <a:off x="11359871" y="4339838"/>
            <a:ext cx="128588" cy="128587"/>
          </a:xfrm>
          <a:prstGeom prst="ellipse">
            <a:avLst/>
          </a:prstGeom>
          <a:solidFill>
            <a:srgbClr val="2FBEF0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705AE098-66A3-76D9-FAF4-34C76D535BA4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341DD-6AF6-6D9F-C6B7-AFE1EFC3C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최적의 모델 구성하기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5CD0F-E1B7-ABC5-B986-8109C324F590}"/>
              </a:ext>
            </a:extLst>
          </p:cNvPr>
          <p:cNvSpPr txBox="1"/>
          <p:nvPr/>
        </p:nvSpPr>
        <p:spPr>
          <a:xfrm>
            <a:off x="766942" y="630559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부록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E6D16D13-8881-EBBC-74C2-2EE8D5221FBA}"/>
              </a:ext>
            </a:extLst>
          </p:cNvPr>
          <p:cNvSpPr/>
          <p:nvPr/>
        </p:nvSpPr>
        <p:spPr>
          <a:xfrm>
            <a:off x="766942" y="3416131"/>
            <a:ext cx="3200400" cy="2806700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F988A939-0E0B-A999-1459-8EB392F6619F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30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Google Shape;793;p25">
            <a:extLst>
              <a:ext uri="{FF2B5EF4-FFF2-40B4-BE49-F238E27FC236}">
                <a16:creationId xmlns:a16="http://schemas.microsoft.com/office/drawing/2014/main" id="{34020C0E-4137-0C4B-52F1-87EC13826C05}"/>
              </a:ext>
            </a:extLst>
          </p:cNvPr>
          <p:cNvSpPr>
            <a:spLocks/>
          </p:cNvSpPr>
          <p:nvPr/>
        </p:nvSpPr>
        <p:spPr bwMode="auto">
          <a:xfrm>
            <a:off x="874892" y="2158831"/>
            <a:ext cx="3092450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2543A680-2927-19EF-566F-8CF08FF64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288" y="2485856"/>
            <a:ext cx="262565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각 요 일별 최고성능 모델</a:t>
            </a:r>
            <a:endParaRPr lang="ko-Kore-KR" altLang="ko-Kore-KR" sz="1000" b="1" dirty="0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2" name="Google Shape;793;p25">
            <a:extLst>
              <a:ext uri="{FF2B5EF4-FFF2-40B4-BE49-F238E27FC236}">
                <a16:creationId xmlns:a16="http://schemas.microsoft.com/office/drawing/2014/main" id="{EE1F212F-E52C-1118-055D-8ED0371E4364}"/>
              </a:ext>
            </a:extLst>
          </p:cNvPr>
          <p:cNvSpPr>
            <a:spLocks/>
          </p:cNvSpPr>
          <p:nvPr/>
        </p:nvSpPr>
        <p:spPr bwMode="auto">
          <a:xfrm>
            <a:off x="4402317" y="2158831"/>
            <a:ext cx="3094037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4" name="Google Shape;793;p25">
            <a:extLst>
              <a:ext uri="{FF2B5EF4-FFF2-40B4-BE49-F238E27FC236}">
                <a16:creationId xmlns:a16="http://schemas.microsoft.com/office/drawing/2014/main" id="{601683E6-967E-E3E9-7A49-68A1E1AEBBF2}"/>
              </a:ext>
            </a:extLst>
          </p:cNvPr>
          <p:cNvSpPr>
            <a:spLocks/>
          </p:cNvSpPr>
          <p:nvPr/>
        </p:nvSpPr>
        <p:spPr bwMode="auto">
          <a:xfrm>
            <a:off x="7931329" y="2158831"/>
            <a:ext cx="3092450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E513198-33E9-79A5-3120-C42A5183117A}"/>
              </a:ext>
            </a:extLst>
          </p:cNvPr>
          <p:cNvSpPr/>
          <p:nvPr/>
        </p:nvSpPr>
        <p:spPr>
          <a:xfrm>
            <a:off x="4305479" y="3416131"/>
            <a:ext cx="3092450" cy="2806700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0D9F212A-D158-B156-D73A-13741458BFB1}"/>
              </a:ext>
            </a:extLst>
          </p:cNvPr>
          <p:cNvSpPr/>
          <p:nvPr/>
        </p:nvSpPr>
        <p:spPr>
          <a:xfrm>
            <a:off x="7844017" y="3416131"/>
            <a:ext cx="3094037" cy="2806700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Rectangle 159">
            <a:extLst>
              <a:ext uri="{FF2B5EF4-FFF2-40B4-BE49-F238E27FC236}">
                <a16:creationId xmlns:a16="http://schemas.microsoft.com/office/drawing/2014/main" id="{AFAAD0A8-ED2D-C838-2E77-83A6A0A8153A}"/>
              </a:ext>
            </a:extLst>
          </p:cNvPr>
          <p:cNvSpPr/>
          <p:nvPr/>
        </p:nvSpPr>
        <p:spPr>
          <a:xfrm>
            <a:off x="4616629" y="3606631"/>
            <a:ext cx="2390775" cy="2185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: 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개 요일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금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Type4 :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개 요일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Type5 : 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개 요일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모든 정보를 사용하는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를 제외하면 기상정보를 사용하지 않는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가 가장 많이 선택 되었다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6" name="Google Shape;794;p25">
            <a:extLst>
              <a:ext uri="{FF2B5EF4-FFF2-40B4-BE49-F238E27FC236}">
                <a16:creationId xmlns:a16="http://schemas.microsoft.com/office/drawing/2014/main" id="{76C3B18E-24C1-4A0E-774E-39CBC8ABD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6506" y="2485856"/>
            <a:ext cx="262565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각 요 일별 최고성능 모델 선별</a:t>
            </a:r>
            <a:endParaRPr lang="ko-Kore-KR" altLang="ko-Kore-KR" sz="1000" b="1" dirty="0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7" name="Google Shape;794;p25">
            <a:extLst>
              <a:ext uri="{FF2B5EF4-FFF2-40B4-BE49-F238E27FC236}">
                <a16:creationId xmlns:a16="http://schemas.microsoft.com/office/drawing/2014/main" id="{B27F5572-9964-5D45-6AA8-0A1D6D54B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725" y="2485856"/>
            <a:ext cx="262565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후처리</a:t>
            </a:r>
            <a:endParaRPr lang="ko-Kore-KR" altLang="ko-Kore-KR" sz="1000" b="1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F979FE06-2DFF-4A4E-66B3-944FFFCA2D34}"/>
              </a:ext>
            </a:extLst>
          </p:cNvPr>
          <p:cNvSpPr/>
          <p:nvPr/>
        </p:nvSpPr>
        <p:spPr>
          <a:xfrm>
            <a:off x="878702" y="3524953"/>
            <a:ext cx="3741738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Mon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CNN_BiLSTM (2.748%)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Thu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Type5 CNN_BiGRU (1.963%)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Wed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Type5 CNN_BiLSTM (1.575%)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Thr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CNN_BiLSTM (2.366%)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Fri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CNN_BiLSTM (1.160%)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Sat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Type4 CNN_BiLSTM (3.112%)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Sun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Type5 CNN_BiLSTM (4.030%)</a:t>
            </a:r>
          </a:p>
        </p:txBody>
      </p:sp>
      <p:sp>
        <p:nvSpPr>
          <p:cNvPr id="29" name="Rectangle 159">
            <a:extLst>
              <a:ext uri="{FF2B5EF4-FFF2-40B4-BE49-F238E27FC236}">
                <a16:creationId xmlns:a16="http://schemas.microsoft.com/office/drawing/2014/main" id="{009097CA-B3F0-A9C7-7F9D-90FB8DBB0200}"/>
              </a:ext>
            </a:extLst>
          </p:cNvPr>
          <p:cNvSpPr/>
          <p:nvPr/>
        </p:nvSpPr>
        <p:spPr>
          <a:xfrm>
            <a:off x="8164725" y="3606631"/>
            <a:ext cx="2390775" cy="52315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분 이동평균선을 이용하여 노이즈의 영향을 줄인다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6" name="Rectangle: Rounded Corners 39">
            <a:extLst>
              <a:ext uri="{FF2B5EF4-FFF2-40B4-BE49-F238E27FC236}">
                <a16:creationId xmlns:a16="http://schemas.microsoft.com/office/drawing/2014/main" id="{829F5EC9-95CA-1BF7-2F5F-694BE4079557}"/>
              </a:ext>
            </a:extLst>
          </p:cNvPr>
          <p:cNvSpPr/>
          <p:nvPr/>
        </p:nvSpPr>
        <p:spPr>
          <a:xfrm>
            <a:off x="909206" y="1543625"/>
            <a:ext cx="10028848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1" name="Rectangle 44">
            <a:extLst>
              <a:ext uri="{FF2B5EF4-FFF2-40B4-BE49-F238E27FC236}">
                <a16:creationId xmlns:a16="http://schemas.microsoft.com/office/drawing/2014/main" id="{FAD4F790-5956-32F4-8DDF-FB5CB0F65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656" y="1628850"/>
            <a:ext cx="803990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sz="120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요일별 최고 성능 모델을 조합하여 최적의 모델을 구성</a:t>
            </a:r>
            <a:r>
              <a:rPr lang="en-US" altLang="ko-Kore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. Type3</a:t>
            </a:r>
            <a:r>
              <a:rPr lang="ko-Kore-KR" altLang="en-US" sz="120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의 빈도가 가장 높다</a:t>
            </a:r>
            <a:r>
              <a:rPr lang="en-US" altLang="ko-Kore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3483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Optimized Model vs KPX (fig. 7)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부록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459;g24eccc6b0ed_2_29">
            <a:extLst>
              <a:ext uri="{FF2B5EF4-FFF2-40B4-BE49-F238E27FC236}">
                <a16:creationId xmlns:a16="http://schemas.microsoft.com/office/drawing/2014/main" id="{918B3CB4-13CD-7F1D-9326-183396DD78C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7610943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">
            <a:extLst>
              <a:ext uri="{FF2B5EF4-FFF2-40B4-BE49-F238E27FC236}">
                <a16:creationId xmlns:a16="http://schemas.microsoft.com/office/drawing/2014/main" id="{489E5249-72B8-24B1-24D0-517D9A805DCA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31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11" name="Google Shape;390;g24eccc6b0ed_1_7">
            <a:extLst>
              <a:ext uri="{FF2B5EF4-FFF2-40B4-BE49-F238E27FC236}">
                <a16:creationId xmlns:a16="http://schemas.microsoft.com/office/drawing/2014/main" id="{DD47D281-6861-A22C-E9EA-7381A263D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163237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65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화살표: 오른쪽 2">
            <a:extLst>
              <a:ext uri="{FF2B5EF4-FFF2-40B4-BE49-F238E27FC236}">
                <a16:creationId xmlns:a16="http://schemas.microsoft.com/office/drawing/2014/main" id="{963EEF8E-2278-D20F-6CFE-B2A49BFA4237}"/>
              </a:ext>
            </a:extLst>
          </p:cNvPr>
          <p:cNvSpPr/>
          <p:nvPr/>
        </p:nvSpPr>
        <p:spPr>
          <a:xfrm rot="16200000">
            <a:off x="6762264" y="3862673"/>
            <a:ext cx="4069679" cy="1755613"/>
          </a:xfrm>
          <a:prstGeom prst="rightArrow">
            <a:avLst>
              <a:gd name="adj1" fmla="val 80707"/>
              <a:gd name="adj2" fmla="val 26653"/>
            </a:avLst>
          </a:prstGeom>
          <a:gradFill flip="none" rotWithShape="1">
            <a:gsLst>
              <a:gs pos="0">
                <a:srgbClr val="2FBEF0">
                  <a:alpha val="63126"/>
                </a:srgbClr>
              </a:gs>
              <a:gs pos="100000">
                <a:schemeClr val="bg1"/>
              </a:gs>
              <a:gs pos="100000">
                <a:schemeClr val="accent3">
                  <a:lumMod val="45000"/>
                  <a:lumOff val="55000"/>
                  <a:alpha val="43787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spc="-150" dirty="0">
              <a:ln>
                <a:solidFill>
                  <a:schemeClr val="bg1">
                    <a:alpha val="0"/>
                  </a:schemeClr>
                </a:solidFill>
              </a:ln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B27B145C-43C8-C977-9C2C-627A166DE39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69A3628-47D1-0685-9ED8-6B4CE27A992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92A3A5D-5D26-76BC-ED97-8E2824F40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문제정의 가설 도출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pic>
        <p:nvPicPr>
          <p:cNvPr id="9" name="Google Shape;126;g2269fa116ee_0_61">
            <a:extLst>
              <a:ext uri="{FF2B5EF4-FFF2-40B4-BE49-F238E27FC236}">
                <a16:creationId xmlns:a16="http://schemas.microsoft.com/office/drawing/2014/main" id="{282A8C19-C24E-81E2-17E6-7AEF969F34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5604" y="1926076"/>
            <a:ext cx="468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5;g2269fa116ee_0_61">
            <a:extLst>
              <a:ext uri="{FF2B5EF4-FFF2-40B4-BE49-F238E27FC236}">
                <a16:creationId xmlns:a16="http://schemas.microsoft.com/office/drawing/2014/main" id="{4B14B267-DC5A-8665-BBC2-58270B393A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04" y="4276492"/>
            <a:ext cx="468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: Rounded Corners 39">
            <a:extLst>
              <a:ext uri="{FF2B5EF4-FFF2-40B4-BE49-F238E27FC236}">
                <a16:creationId xmlns:a16="http://schemas.microsoft.com/office/drawing/2014/main" id="{846D0827-684F-F455-14F9-DC863A34F08E}"/>
              </a:ext>
            </a:extLst>
          </p:cNvPr>
          <p:cNvSpPr/>
          <p:nvPr/>
        </p:nvSpPr>
        <p:spPr>
          <a:xfrm>
            <a:off x="841994" y="1479078"/>
            <a:ext cx="2121176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2" name="Rectangle 44">
            <a:extLst>
              <a:ext uri="{FF2B5EF4-FFF2-40B4-BE49-F238E27FC236}">
                <a16:creationId xmlns:a16="http://schemas.microsoft.com/office/drawing/2014/main" id="{6929A9F7-A3E5-CD43-EA32-A1DEEAB30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04" y="1582496"/>
            <a:ext cx="182438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2021.07</a:t>
            </a:r>
            <a:r>
              <a:rPr lang="ko-KR" altLang="en-US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1</a:t>
            </a:r>
            <a:r>
              <a:rPr lang="en-US" altLang="ko-KR" sz="1100" baseline="300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st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week Tuesday</a:t>
            </a:r>
            <a:endParaRPr lang="en-US" altLang="ko-Kore-KR" sz="1100" b="1" dirty="0">
              <a:solidFill>
                <a:schemeClr val="bg1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13" name="Rectangle: Rounded Corners 39">
            <a:extLst>
              <a:ext uri="{FF2B5EF4-FFF2-40B4-BE49-F238E27FC236}">
                <a16:creationId xmlns:a16="http://schemas.microsoft.com/office/drawing/2014/main" id="{FE459A2A-22F5-8E32-90B5-D796C3317CCB}"/>
              </a:ext>
            </a:extLst>
          </p:cNvPr>
          <p:cNvSpPr/>
          <p:nvPr/>
        </p:nvSpPr>
        <p:spPr>
          <a:xfrm>
            <a:off x="841994" y="3829494"/>
            <a:ext cx="2206349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4" name="Rectangle 44">
            <a:extLst>
              <a:ext uri="{FF2B5EF4-FFF2-40B4-BE49-F238E27FC236}">
                <a16:creationId xmlns:a16="http://schemas.microsoft.com/office/drawing/2014/main" id="{193FAF07-0504-3FDE-10E2-443A8884F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05" y="3932912"/>
            <a:ext cx="200756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2021.07</a:t>
            </a:r>
            <a:r>
              <a:rPr lang="ko-KR" altLang="en-US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1</a:t>
            </a:r>
            <a:r>
              <a:rPr lang="en-US" altLang="ko-KR" sz="1100" baseline="300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st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week Wednesday</a:t>
            </a:r>
            <a:endParaRPr lang="en-US" altLang="ko-Kore-KR" sz="1100" b="1" dirty="0">
              <a:solidFill>
                <a:schemeClr val="bg1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37" name="Google Shape;1453;p34">
            <a:extLst>
              <a:ext uri="{FF2B5EF4-FFF2-40B4-BE49-F238E27FC236}">
                <a16:creationId xmlns:a16="http://schemas.microsoft.com/office/drawing/2014/main" id="{912555FE-C49E-3372-83F9-CC25C49DA2A8}"/>
              </a:ext>
            </a:extLst>
          </p:cNvPr>
          <p:cNvSpPr>
            <a:spLocks/>
          </p:cNvSpPr>
          <p:nvPr/>
        </p:nvSpPr>
        <p:spPr bwMode="auto">
          <a:xfrm>
            <a:off x="7010184" y="4017550"/>
            <a:ext cx="3573843" cy="609230"/>
          </a:xfrm>
          <a:custGeom>
            <a:avLst/>
            <a:gdLst>
              <a:gd name="T0" fmla="*/ 1708 w 21561"/>
              <a:gd name="T1" fmla="*/ 0 h 21496"/>
              <a:gd name="T2" fmla="*/ 1452 w 21561"/>
              <a:gd name="T3" fmla="*/ 455 h 21496"/>
              <a:gd name="T4" fmla="*/ 1240 w 21561"/>
              <a:gd name="T5" fmla="*/ 1756 h 21496"/>
              <a:gd name="T6" fmla="*/ 32 w 21561"/>
              <a:gd name="T7" fmla="*/ 17531 h 21496"/>
              <a:gd name="T8" fmla="*/ 83 w 21561"/>
              <a:gd name="T9" fmla="*/ 20212 h 21496"/>
              <a:gd name="T10" fmla="*/ 440 w 21561"/>
              <a:gd name="T11" fmla="*/ 21400 h 21496"/>
              <a:gd name="T12" fmla="*/ 21073 w 21561"/>
              <a:gd name="T13" fmla="*/ 21485 h 21496"/>
              <a:gd name="T14" fmla="*/ 21533 w 21561"/>
              <a:gd name="T15" fmla="*/ 19657 h 21496"/>
              <a:gd name="T16" fmla="*/ 21516 w 21561"/>
              <a:gd name="T17" fmla="*/ 17461 h 21496"/>
              <a:gd name="T18" fmla="*/ 20305 w 21561"/>
              <a:gd name="T19" fmla="*/ 2236 h 21496"/>
              <a:gd name="T20" fmla="*/ 20109 w 21561"/>
              <a:gd name="T21" fmla="*/ 645 h 21496"/>
              <a:gd name="T22" fmla="*/ 19778 w 21561"/>
              <a:gd name="T23" fmla="*/ 19 h 21496"/>
              <a:gd name="T24" fmla="*/ 1708 w 21561"/>
              <a:gd name="T25" fmla="*/ 0 h 2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61" h="21496" extrusionOk="0">
                <a:moveTo>
                  <a:pt x="1708" y="0"/>
                </a:moveTo>
                <a:cubicBezTo>
                  <a:pt x="1618" y="21"/>
                  <a:pt x="1530" y="177"/>
                  <a:pt x="1452" y="455"/>
                </a:cubicBezTo>
                <a:cubicBezTo>
                  <a:pt x="1364" y="764"/>
                  <a:pt x="1291" y="1212"/>
                  <a:pt x="1240" y="1756"/>
                </a:cubicBezTo>
                <a:lnTo>
                  <a:pt x="32" y="17531"/>
                </a:lnTo>
                <a:cubicBezTo>
                  <a:pt x="-24" y="18421"/>
                  <a:pt x="-5" y="19430"/>
                  <a:pt x="83" y="20212"/>
                </a:cubicBezTo>
                <a:cubicBezTo>
                  <a:pt x="165" y="20948"/>
                  <a:pt x="298" y="21390"/>
                  <a:pt x="440" y="21400"/>
                </a:cubicBezTo>
                <a:lnTo>
                  <a:pt x="21073" y="21485"/>
                </a:lnTo>
                <a:cubicBezTo>
                  <a:pt x="21274" y="21595"/>
                  <a:pt x="21461" y="20849"/>
                  <a:pt x="21533" y="19657"/>
                </a:cubicBezTo>
                <a:cubicBezTo>
                  <a:pt x="21576" y="18942"/>
                  <a:pt x="21570" y="18145"/>
                  <a:pt x="21516" y="17461"/>
                </a:cubicBezTo>
                <a:lnTo>
                  <a:pt x="20305" y="2236"/>
                </a:lnTo>
                <a:cubicBezTo>
                  <a:pt x="20266" y="1594"/>
                  <a:pt x="20198" y="1040"/>
                  <a:pt x="20109" y="645"/>
                </a:cubicBezTo>
                <a:cubicBezTo>
                  <a:pt x="20012" y="215"/>
                  <a:pt x="19896" y="-5"/>
                  <a:pt x="19778" y="19"/>
                </a:cubicBezTo>
                <a:lnTo>
                  <a:pt x="1708" y="0"/>
                </a:lnTo>
                <a:close/>
              </a:path>
            </a:pathLst>
          </a:custGeom>
          <a:solidFill>
            <a:srgbClr val="727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38" name="Google Shape;1454;p34">
            <a:extLst>
              <a:ext uri="{FF2B5EF4-FFF2-40B4-BE49-F238E27FC236}">
                <a16:creationId xmlns:a16="http://schemas.microsoft.com/office/drawing/2014/main" id="{2037A63A-1FAD-8396-988C-1CAB9A4C481B}"/>
              </a:ext>
            </a:extLst>
          </p:cNvPr>
          <p:cNvSpPr>
            <a:spLocks/>
          </p:cNvSpPr>
          <p:nvPr/>
        </p:nvSpPr>
        <p:spPr bwMode="auto">
          <a:xfrm>
            <a:off x="6681489" y="4755344"/>
            <a:ext cx="4235858" cy="594693"/>
          </a:xfrm>
          <a:custGeom>
            <a:avLst/>
            <a:gdLst>
              <a:gd name="T0" fmla="*/ 20063 w 21571"/>
              <a:gd name="T1" fmla="*/ 0 h 21600"/>
              <a:gd name="T2" fmla="*/ 20364 w 21571"/>
              <a:gd name="T3" fmla="*/ 710 h 21600"/>
              <a:gd name="T4" fmla="*/ 20546 w 21571"/>
              <a:gd name="T5" fmla="*/ 2313 h 21600"/>
              <a:gd name="T6" fmla="*/ 21538 w 21571"/>
              <a:gd name="T7" fmla="*/ 17574 h 21600"/>
              <a:gd name="T8" fmla="*/ 21533 w 21571"/>
              <a:gd name="T9" fmla="*/ 20027 h 21600"/>
              <a:gd name="T10" fmla="*/ 21249 w 21571"/>
              <a:gd name="T11" fmla="*/ 21600 h 21600"/>
              <a:gd name="T12" fmla="*/ 340 w 21571"/>
              <a:gd name="T13" fmla="*/ 21479 h 21600"/>
              <a:gd name="T14" fmla="*/ 49 w 21571"/>
              <a:gd name="T15" fmla="*/ 20064 h 21600"/>
              <a:gd name="T16" fmla="*/ 40 w 21571"/>
              <a:gd name="T17" fmla="*/ 17374 h 21600"/>
              <a:gd name="T18" fmla="*/ 1032 w 21571"/>
              <a:gd name="T19" fmla="*/ 1913 h 21600"/>
              <a:gd name="T20" fmla="*/ 1203 w 21571"/>
              <a:gd name="T21" fmla="*/ 569 h 21600"/>
              <a:gd name="T22" fmla="*/ 1436 w 21571"/>
              <a:gd name="T23" fmla="*/ 97 h 21600"/>
              <a:gd name="T24" fmla="*/ 20063 w 21571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1" h="21600" extrusionOk="0">
                <a:moveTo>
                  <a:pt x="20063" y="0"/>
                </a:moveTo>
                <a:cubicBezTo>
                  <a:pt x="20170" y="2"/>
                  <a:pt x="20275" y="249"/>
                  <a:pt x="20364" y="710"/>
                </a:cubicBezTo>
                <a:cubicBezTo>
                  <a:pt x="20441" y="1113"/>
                  <a:pt x="20504" y="1666"/>
                  <a:pt x="20546" y="2313"/>
                </a:cubicBezTo>
                <a:lnTo>
                  <a:pt x="21538" y="17574"/>
                </a:lnTo>
                <a:cubicBezTo>
                  <a:pt x="21584" y="18355"/>
                  <a:pt x="21582" y="19256"/>
                  <a:pt x="21533" y="20027"/>
                </a:cubicBezTo>
                <a:cubicBezTo>
                  <a:pt x="21478" y="20883"/>
                  <a:pt x="21372" y="21473"/>
                  <a:pt x="21249" y="21600"/>
                </a:cubicBezTo>
                <a:lnTo>
                  <a:pt x="340" y="21479"/>
                </a:lnTo>
                <a:cubicBezTo>
                  <a:pt x="219" y="21408"/>
                  <a:pt x="110" y="20878"/>
                  <a:pt x="49" y="20064"/>
                </a:cubicBezTo>
                <a:cubicBezTo>
                  <a:pt x="-12" y="19237"/>
                  <a:pt x="-16" y="18226"/>
                  <a:pt x="40" y="17374"/>
                </a:cubicBezTo>
                <a:lnTo>
                  <a:pt x="1032" y="1913"/>
                </a:lnTo>
                <a:cubicBezTo>
                  <a:pt x="1072" y="1353"/>
                  <a:pt x="1131" y="888"/>
                  <a:pt x="1203" y="569"/>
                </a:cubicBezTo>
                <a:cubicBezTo>
                  <a:pt x="1274" y="255"/>
                  <a:pt x="1354" y="92"/>
                  <a:pt x="1436" y="97"/>
                </a:cubicBezTo>
                <a:lnTo>
                  <a:pt x="20063" y="0"/>
                </a:ln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39" name="Google Shape;1455;p34">
            <a:extLst>
              <a:ext uri="{FF2B5EF4-FFF2-40B4-BE49-F238E27FC236}">
                <a16:creationId xmlns:a16="http://schemas.microsoft.com/office/drawing/2014/main" id="{9A862073-64CD-40DD-9DD8-906549BBE840}"/>
              </a:ext>
            </a:extLst>
          </p:cNvPr>
          <p:cNvSpPr>
            <a:spLocks/>
          </p:cNvSpPr>
          <p:nvPr/>
        </p:nvSpPr>
        <p:spPr bwMode="auto">
          <a:xfrm>
            <a:off x="6398564" y="5488868"/>
            <a:ext cx="4837831" cy="542715"/>
          </a:xfrm>
          <a:custGeom>
            <a:avLst/>
            <a:gdLst>
              <a:gd name="T0" fmla="*/ 20438 w 21575"/>
              <a:gd name="T1" fmla="*/ 0 h 21600"/>
              <a:gd name="T2" fmla="*/ 1075 w 21575"/>
              <a:gd name="T3" fmla="*/ 195 h 21600"/>
              <a:gd name="T4" fmla="*/ 900 w 21575"/>
              <a:gd name="T5" fmla="*/ 820 h 21600"/>
              <a:gd name="T6" fmla="*/ 766 w 21575"/>
              <a:gd name="T7" fmla="*/ 2364 h 21600"/>
              <a:gd name="T8" fmla="*/ 28 w 21575"/>
              <a:gd name="T9" fmla="*/ 17163 h 21600"/>
              <a:gd name="T10" fmla="*/ 47 w 21575"/>
              <a:gd name="T11" fmla="*/ 20068 h 21600"/>
              <a:gd name="T12" fmla="*/ 325 w 21575"/>
              <a:gd name="T13" fmla="*/ 21600 h 21600"/>
              <a:gd name="T14" fmla="*/ 21289 w 21575"/>
              <a:gd name="T15" fmla="*/ 21332 h 21600"/>
              <a:gd name="T16" fmla="*/ 21544 w 21575"/>
              <a:gd name="T17" fmla="*/ 19682 h 21600"/>
              <a:gd name="T18" fmla="*/ 21546 w 21575"/>
              <a:gd name="T19" fmla="*/ 17152 h 21600"/>
              <a:gd name="T20" fmla="*/ 20746 w 21575"/>
              <a:gd name="T21" fmla="*/ 1942 h 21600"/>
              <a:gd name="T22" fmla="*/ 20621 w 21575"/>
              <a:gd name="T23" fmla="*/ 635 h 21600"/>
              <a:gd name="T24" fmla="*/ 20438 w 21575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5" h="21600" extrusionOk="0">
                <a:moveTo>
                  <a:pt x="20438" y="0"/>
                </a:moveTo>
                <a:lnTo>
                  <a:pt x="1075" y="195"/>
                </a:lnTo>
                <a:cubicBezTo>
                  <a:pt x="1012" y="263"/>
                  <a:pt x="952" y="477"/>
                  <a:pt x="900" y="820"/>
                </a:cubicBezTo>
                <a:cubicBezTo>
                  <a:pt x="842" y="1206"/>
                  <a:pt x="795" y="1740"/>
                  <a:pt x="766" y="2364"/>
                </a:cubicBezTo>
                <a:lnTo>
                  <a:pt x="28" y="17163"/>
                </a:lnTo>
                <a:cubicBezTo>
                  <a:pt x="-15" y="18105"/>
                  <a:pt x="-8" y="19189"/>
                  <a:pt x="47" y="20068"/>
                </a:cubicBezTo>
                <a:cubicBezTo>
                  <a:pt x="106" y="21010"/>
                  <a:pt x="212" y="21590"/>
                  <a:pt x="325" y="21600"/>
                </a:cubicBezTo>
                <a:lnTo>
                  <a:pt x="21289" y="21332"/>
                </a:lnTo>
                <a:cubicBezTo>
                  <a:pt x="21398" y="21263"/>
                  <a:pt x="21496" y="20634"/>
                  <a:pt x="21544" y="19682"/>
                </a:cubicBezTo>
                <a:cubicBezTo>
                  <a:pt x="21584" y="18885"/>
                  <a:pt x="21585" y="17954"/>
                  <a:pt x="21546" y="17152"/>
                </a:cubicBezTo>
                <a:lnTo>
                  <a:pt x="20746" y="1942"/>
                </a:lnTo>
                <a:cubicBezTo>
                  <a:pt x="20715" y="1418"/>
                  <a:pt x="20672" y="970"/>
                  <a:pt x="20621" y="635"/>
                </a:cubicBezTo>
                <a:cubicBezTo>
                  <a:pt x="20566" y="281"/>
                  <a:pt x="20504" y="63"/>
                  <a:pt x="20438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0" name="Google Shape;1459;p34">
            <a:extLst>
              <a:ext uri="{FF2B5EF4-FFF2-40B4-BE49-F238E27FC236}">
                <a16:creationId xmlns:a16="http://schemas.microsoft.com/office/drawing/2014/main" id="{0FE237E5-05D3-EA2C-6158-F477ACEC882B}"/>
              </a:ext>
            </a:extLst>
          </p:cNvPr>
          <p:cNvSpPr>
            <a:spLocks/>
          </p:cNvSpPr>
          <p:nvPr/>
        </p:nvSpPr>
        <p:spPr bwMode="auto">
          <a:xfrm>
            <a:off x="7010185" y="4017550"/>
            <a:ext cx="3573843" cy="609230"/>
          </a:xfrm>
          <a:custGeom>
            <a:avLst/>
            <a:gdLst>
              <a:gd name="T0" fmla="*/ 1708 w 21561"/>
              <a:gd name="T1" fmla="*/ 0 h 21496"/>
              <a:gd name="T2" fmla="*/ 1452 w 21561"/>
              <a:gd name="T3" fmla="*/ 455 h 21496"/>
              <a:gd name="T4" fmla="*/ 1240 w 21561"/>
              <a:gd name="T5" fmla="*/ 1756 h 21496"/>
              <a:gd name="T6" fmla="*/ 32 w 21561"/>
              <a:gd name="T7" fmla="*/ 17531 h 21496"/>
              <a:gd name="T8" fmla="*/ 83 w 21561"/>
              <a:gd name="T9" fmla="*/ 20212 h 21496"/>
              <a:gd name="T10" fmla="*/ 440 w 21561"/>
              <a:gd name="T11" fmla="*/ 21400 h 21496"/>
              <a:gd name="T12" fmla="*/ 21073 w 21561"/>
              <a:gd name="T13" fmla="*/ 21485 h 21496"/>
              <a:gd name="T14" fmla="*/ 21533 w 21561"/>
              <a:gd name="T15" fmla="*/ 19657 h 21496"/>
              <a:gd name="T16" fmla="*/ 21516 w 21561"/>
              <a:gd name="T17" fmla="*/ 17461 h 21496"/>
              <a:gd name="T18" fmla="*/ 20305 w 21561"/>
              <a:gd name="T19" fmla="*/ 2236 h 21496"/>
              <a:gd name="T20" fmla="*/ 20109 w 21561"/>
              <a:gd name="T21" fmla="*/ 645 h 21496"/>
              <a:gd name="T22" fmla="*/ 19778 w 21561"/>
              <a:gd name="T23" fmla="*/ 19 h 21496"/>
              <a:gd name="T24" fmla="*/ 1708 w 21561"/>
              <a:gd name="T25" fmla="*/ 0 h 2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61" h="21496" extrusionOk="0">
                <a:moveTo>
                  <a:pt x="1708" y="0"/>
                </a:moveTo>
                <a:cubicBezTo>
                  <a:pt x="1618" y="21"/>
                  <a:pt x="1530" y="177"/>
                  <a:pt x="1452" y="455"/>
                </a:cubicBezTo>
                <a:cubicBezTo>
                  <a:pt x="1364" y="764"/>
                  <a:pt x="1291" y="1212"/>
                  <a:pt x="1240" y="1756"/>
                </a:cubicBezTo>
                <a:lnTo>
                  <a:pt x="32" y="17531"/>
                </a:lnTo>
                <a:cubicBezTo>
                  <a:pt x="-24" y="18421"/>
                  <a:pt x="-5" y="19430"/>
                  <a:pt x="83" y="20212"/>
                </a:cubicBezTo>
                <a:cubicBezTo>
                  <a:pt x="165" y="20948"/>
                  <a:pt x="298" y="21390"/>
                  <a:pt x="440" y="21400"/>
                </a:cubicBezTo>
                <a:lnTo>
                  <a:pt x="21073" y="21485"/>
                </a:lnTo>
                <a:cubicBezTo>
                  <a:pt x="21274" y="21595"/>
                  <a:pt x="21461" y="20849"/>
                  <a:pt x="21533" y="19657"/>
                </a:cubicBezTo>
                <a:cubicBezTo>
                  <a:pt x="21576" y="18942"/>
                  <a:pt x="21570" y="18145"/>
                  <a:pt x="21516" y="17461"/>
                </a:cubicBezTo>
                <a:lnTo>
                  <a:pt x="20305" y="2236"/>
                </a:lnTo>
                <a:cubicBezTo>
                  <a:pt x="20266" y="1594"/>
                  <a:pt x="20198" y="1040"/>
                  <a:pt x="20109" y="645"/>
                </a:cubicBezTo>
                <a:cubicBezTo>
                  <a:pt x="20012" y="215"/>
                  <a:pt x="19896" y="-5"/>
                  <a:pt x="19778" y="19"/>
                </a:cubicBezTo>
                <a:lnTo>
                  <a:pt x="1708" y="0"/>
                </a:lnTo>
                <a:close/>
              </a:path>
            </a:pathLst>
          </a:custGeom>
          <a:noFill/>
          <a:ln w="9525" cap="flat" cmpd="sng">
            <a:solidFill>
              <a:srgbClr val="727272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1" name="Google Shape;1460;p34">
            <a:extLst>
              <a:ext uri="{FF2B5EF4-FFF2-40B4-BE49-F238E27FC236}">
                <a16:creationId xmlns:a16="http://schemas.microsoft.com/office/drawing/2014/main" id="{D582D88A-79B2-986E-36B1-BB1E20CAEC47}"/>
              </a:ext>
            </a:extLst>
          </p:cNvPr>
          <p:cNvSpPr>
            <a:spLocks/>
          </p:cNvSpPr>
          <p:nvPr/>
        </p:nvSpPr>
        <p:spPr bwMode="auto">
          <a:xfrm>
            <a:off x="6681489" y="4755344"/>
            <a:ext cx="4235858" cy="594693"/>
          </a:xfrm>
          <a:custGeom>
            <a:avLst/>
            <a:gdLst>
              <a:gd name="T0" fmla="*/ 20063 w 21571"/>
              <a:gd name="T1" fmla="*/ 0 h 21600"/>
              <a:gd name="T2" fmla="*/ 20364 w 21571"/>
              <a:gd name="T3" fmla="*/ 710 h 21600"/>
              <a:gd name="T4" fmla="*/ 20546 w 21571"/>
              <a:gd name="T5" fmla="*/ 2313 h 21600"/>
              <a:gd name="T6" fmla="*/ 21538 w 21571"/>
              <a:gd name="T7" fmla="*/ 17574 h 21600"/>
              <a:gd name="T8" fmla="*/ 21533 w 21571"/>
              <a:gd name="T9" fmla="*/ 20027 h 21600"/>
              <a:gd name="T10" fmla="*/ 21249 w 21571"/>
              <a:gd name="T11" fmla="*/ 21600 h 21600"/>
              <a:gd name="T12" fmla="*/ 340 w 21571"/>
              <a:gd name="T13" fmla="*/ 21479 h 21600"/>
              <a:gd name="T14" fmla="*/ 49 w 21571"/>
              <a:gd name="T15" fmla="*/ 20064 h 21600"/>
              <a:gd name="T16" fmla="*/ 40 w 21571"/>
              <a:gd name="T17" fmla="*/ 17374 h 21600"/>
              <a:gd name="T18" fmla="*/ 1032 w 21571"/>
              <a:gd name="T19" fmla="*/ 1913 h 21600"/>
              <a:gd name="T20" fmla="*/ 1203 w 21571"/>
              <a:gd name="T21" fmla="*/ 569 h 21600"/>
              <a:gd name="T22" fmla="*/ 1436 w 21571"/>
              <a:gd name="T23" fmla="*/ 97 h 21600"/>
              <a:gd name="T24" fmla="*/ 20063 w 21571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1" h="21600" extrusionOk="0">
                <a:moveTo>
                  <a:pt x="20063" y="0"/>
                </a:moveTo>
                <a:cubicBezTo>
                  <a:pt x="20170" y="2"/>
                  <a:pt x="20275" y="249"/>
                  <a:pt x="20364" y="710"/>
                </a:cubicBezTo>
                <a:cubicBezTo>
                  <a:pt x="20441" y="1113"/>
                  <a:pt x="20504" y="1666"/>
                  <a:pt x="20546" y="2313"/>
                </a:cubicBezTo>
                <a:lnTo>
                  <a:pt x="21538" y="17574"/>
                </a:lnTo>
                <a:cubicBezTo>
                  <a:pt x="21584" y="18355"/>
                  <a:pt x="21582" y="19256"/>
                  <a:pt x="21533" y="20027"/>
                </a:cubicBezTo>
                <a:cubicBezTo>
                  <a:pt x="21478" y="20883"/>
                  <a:pt x="21372" y="21473"/>
                  <a:pt x="21249" y="21600"/>
                </a:cubicBezTo>
                <a:lnTo>
                  <a:pt x="340" y="21479"/>
                </a:lnTo>
                <a:cubicBezTo>
                  <a:pt x="219" y="21408"/>
                  <a:pt x="110" y="20878"/>
                  <a:pt x="49" y="20064"/>
                </a:cubicBezTo>
                <a:cubicBezTo>
                  <a:pt x="-12" y="19237"/>
                  <a:pt x="-16" y="18226"/>
                  <a:pt x="40" y="17374"/>
                </a:cubicBezTo>
                <a:lnTo>
                  <a:pt x="1032" y="1913"/>
                </a:lnTo>
                <a:cubicBezTo>
                  <a:pt x="1072" y="1353"/>
                  <a:pt x="1131" y="888"/>
                  <a:pt x="1203" y="569"/>
                </a:cubicBezTo>
                <a:cubicBezTo>
                  <a:pt x="1274" y="255"/>
                  <a:pt x="1354" y="92"/>
                  <a:pt x="1436" y="97"/>
                </a:cubicBezTo>
                <a:lnTo>
                  <a:pt x="20063" y="0"/>
                </a:lnTo>
                <a:close/>
              </a:path>
            </a:pathLst>
          </a:custGeom>
          <a:solidFill>
            <a:srgbClr val="72727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2" name="Google Shape;1461;p34">
            <a:extLst>
              <a:ext uri="{FF2B5EF4-FFF2-40B4-BE49-F238E27FC236}">
                <a16:creationId xmlns:a16="http://schemas.microsoft.com/office/drawing/2014/main" id="{C5E468B1-1413-7286-08E4-B63AC6BECFF6}"/>
              </a:ext>
            </a:extLst>
          </p:cNvPr>
          <p:cNvSpPr>
            <a:spLocks/>
          </p:cNvSpPr>
          <p:nvPr/>
        </p:nvSpPr>
        <p:spPr bwMode="auto">
          <a:xfrm>
            <a:off x="6398564" y="5488868"/>
            <a:ext cx="4837831" cy="542715"/>
          </a:xfrm>
          <a:custGeom>
            <a:avLst/>
            <a:gdLst>
              <a:gd name="T0" fmla="*/ 20438 w 21575"/>
              <a:gd name="T1" fmla="*/ 0 h 21600"/>
              <a:gd name="T2" fmla="*/ 1075 w 21575"/>
              <a:gd name="T3" fmla="*/ 195 h 21600"/>
              <a:gd name="T4" fmla="*/ 900 w 21575"/>
              <a:gd name="T5" fmla="*/ 820 h 21600"/>
              <a:gd name="T6" fmla="*/ 766 w 21575"/>
              <a:gd name="T7" fmla="*/ 2364 h 21600"/>
              <a:gd name="T8" fmla="*/ 28 w 21575"/>
              <a:gd name="T9" fmla="*/ 17163 h 21600"/>
              <a:gd name="T10" fmla="*/ 47 w 21575"/>
              <a:gd name="T11" fmla="*/ 20068 h 21600"/>
              <a:gd name="T12" fmla="*/ 325 w 21575"/>
              <a:gd name="T13" fmla="*/ 21600 h 21600"/>
              <a:gd name="T14" fmla="*/ 21289 w 21575"/>
              <a:gd name="T15" fmla="*/ 21332 h 21600"/>
              <a:gd name="T16" fmla="*/ 21544 w 21575"/>
              <a:gd name="T17" fmla="*/ 19682 h 21600"/>
              <a:gd name="T18" fmla="*/ 21546 w 21575"/>
              <a:gd name="T19" fmla="*/ 17152 h 21600"/>
              <a:gd name="T20" fmla="*/ 20746 w 21575"/>
              <a:gd name="T21" fmla="*/ 1942 h 21600"/>
              <a:gd name="T22" fmla="*/ 20621 w 21575"/>
              <a:gd name="T23" fmla="*/ 635 h 21600"/>
              <a:gd name="T24" fmla="*/ 20438 w 21575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5" h="21600" extrusionOk="0">
                <a:moveTo>
                  <a:pt x="20438" y="0"/>
                </a:moveTo>
                <a:lnTo>
                  <a:pt x="1075" y="195"/>
                </a:lnTo>
                <a:cubicBezTo>
                  <a:pt x="1012" y="263"/>
                  <a:pt x="952" y="477"/>
                  <a:pt x="900" y="820"/>
                </a:cubicBezTo>
                <a:cubicBezTo>
                  <a:pt x="842" y="1206"/>
                  <a:pt x="795" y="1740"/>
                  <a:pt x="766" y="2364"/>
                </a:cubicBezTo>
                <a:lnTo>
                  <a:pt x="28" y="17163"/>
                </a:lnTo>
                <a:cubicBezTo>
                  <a:pt x="-15" y="18105"/>
                  <a:pt x="-8" y="19189"/>
                  <a:pt x="47" y="20068"/>
                </a:cubicBezTo>
                <a:cubicBezTo>
                  <a:pt x="106" y="21010"/>
                  <a:pt x="212" y="21590"/>
                  <a:pt x="325" y="21600"/>
                </a:cubicBezTo>
                <a:lnTo>
                  <a:pt x="21289" y="21332"/>
                </a:lnTo>
                <a:cubicBezTo>
                  <a:pt x="21398" y="21263"/>
                  <a:pt x="21496" y="20634"/>
                  <a:pt x="21544" y="19682"/>
                </a:cubicBezTo>
                <a:cubicBezTo>
                  <a:pt x="21584" y="18885"/>
                  <a:pt x="21585" y="17954"/>
                  <a:pt x="21546" y="17152"/>
                </a:cubicBezTo>
                <a:lnTo>
                  <a:pt x="20746" y="1942"/>
                </a:lnTo>
                <a:cubicBezTo>
                  <a:pt x="20715" y="1418"/>
                  <a:pt x="20672" y="970"/>
                  <a:pt x="20621" y="635"/>
                </a:cubicBezTo>
                <a:cubicBezTo>
                  <a:pt x="20566" y="281"/>
                  <a:pt x="20504" y="63"/>
                  <a:pt x="20438" y="0"/>
                </a:cubicBezTo>
                <a:close/>
              </a:path>
            </a:pathLst>
          </a:custGeom>
          <a:solidFill>
            <a:srgbClr val="72727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3" name="Google Shape;1462;p34">
            <a:extLst>
              <a:ext uri="{FF2B5EF4-FFF2-40B4-BE49-F238E27FC236}">
                <a16:creationId xmlns:a16="http://schemas.microsoft.com/office/drawing/2014/main" id="{84B2A734-A52C-4611-4AD6-23B89322B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346" y="5656091"/>
            <a:ext cx="4404823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Medium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전력 수요는 </a:t>
            </a:r>
            <a:r>
              <a:rPr lang="ko-KR" altLang="en-US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일정한 패턴을 보이는 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시계열 데이터이다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.</a:t>
            </a:r>
            <a:endParaRPr lang="ko-Kore-KR" altLang="ko-Kore-KR" sz="900" b="1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44" name="Google Shape;1463;p34">
            <a:extLst>
              <a:ext uri="{FF2B5EF4-FFF2-40B4-BE49-F238E27FC236}">
                <a16:creationId xmlns:a16="http://schemas.microsoft.com/office/drawing/2014/main" id="{6297C279-E2A4-7E09-945E-BD8AE7D11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5284" y="4880632"/>
            <a:ext cx="3723646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Medium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외부요인보다는 </a:t>
            </a:r>
            <a:r>
              <a:rPr lang="ko-KR" altLang="en-US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과거 수요와 최근 방향성의 트렌드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가 미래의 전력수요를 예측하는 중요한 변수일 것이다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.</a:t>
            </a:r>
            <a:endParaRPr lang="ko-Kore-KR" altLang="ko-Kore-KR" sz="900" b="1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45" name="Google Shape;1464;p34">
            <a:extLst>
              <a:ext uri="{FF2B5EF4-FFF2-40B4-BE49-F238E27FC236}">
                <a16:creationId xmlns:a16="http://schemas.microsoft.com/office/drawing/2014/main" id="{415F0EF6-7605-5859-B7F9-9390E83A0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26" y="4118263"/>
            <a:ext cx="3011557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Medium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기상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정보를 활용한 모델과의 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MAPE 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차이는 </a:t>
            </a:r>
            <a:r>
              <a:rPr lang="en-US" altLang="ko-KR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1%p </a:t>
            </a:r>
            <a:r>
              <a:rPr lang="ko-KR" altLang="en-US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이상 발생하지 않을 것이다</a:t>
            </a:r>
            <a:r>
              <a:rPr lang="en-US" altLang="ko-KR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.</a:t>
            </a:r>
            <a:endParaRPr lang="ko-Kore-KR" altLang="ko-Kore-KR" sz="1200" b="1">
              <a:solidFill>
                <a:srgbClr val="FFFFFF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47" name="Rectangle: Rounded Corners 32">
            <a:extLst>
              <a:ext uri="{FF2B5EF4-FFF2-40B4-BE49-F238E27FC236}">
                <a16:creationId xmlns:a16="http://schemas.microsoft.com/office/drawing/2014/main" id="{FE9962A3-DECF-D1CE-FB32-6B9DD080E9DC}"/>
              </a:ext>
            </a:extLst>
          </p:cNvPr>
          <p:cNvSpPr/>
          <p:nvPr/>
        </p:nvSpPr>
        <p:spPr>
          <a:xfrm>
            <a:off x="6398564" y="1751773"/>
            <a:ext cx="4837831" cy="668338"/>
          </a:xfrm>
          <a:prstGeom prst="roundRect">
            <a:avLst>
              <a:gd name="adj" fmla="val 5262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4570BE15-0D6D-A517-ED78-57517E711C7C}"/>
              </a:ext>
            </a:extLst>
          </p:cNvPr>
          <p:cNvSpPr/>
          <p:nvPr/>
        </p:nvSpPr>
        <p:spPr>
          <a:xfrm>
            <a:off x="6472246" y="1961903"/>
            <a:ext cx="4649714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</a:rPr>
              <a:t>과거의 패턴만으로 미래의 전력 수요 예측이 가능하다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</a:rPr>
              <a:t>.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49" name="Freeform 160">
            <a:extLst>
              <a:ext uri="{FF2B5EF4-FFF2-40B4-BE49-F238E27FC236}">
                <a16:creationId xmlns:a16="http://schemas.microsoft.com/office/drawing/2014/main" id="{40405964-47DE-FFBC-A1E6-D4B2FCCBE771}"/>
              </a:ext>
            </a:extLst>
          </p:cNvPr>
          <p:cNvSpPr>
            <a:spLocks/>
          </p:cNvSpPr>
          <p:nvPr/>
        </p:nvSpPr>
        <p:spPr bwMode="auto">
          <a:xfrm>
            <a:off x="5982464" y="1920395"/>
            <a:ext cx="231775" cy="309562"/>
          </a:xfrm>
          <a:custGeom>
            <a:avLst/>
            <a:gdLst>
              <a:gd name="T0" fmla="*/ 93406 w 684"/>
              <a:gd name="T1" fmla="*/ 245359 h 913"/>
              <a:gd name="T2" fmla="*/ 138580 w 684"/>
              <a:gd name="T3" fmla="*/ 245359 h 913"/>
              <a:gd name="T4" fmla="*/ 138580 w 684"/>
              <a:gd name="T5" fmla="*/ 245359 h 913"/>
              <a:gd name="T6" fmla="*/ 141976 w 684"/>
              <a:gd name="T7" fmla="*/ 247058 h 913"/>
              <a:gd name="T8" fmla="*/ 141976 w 684"/>
              <a:gd name="T9" fmla="*/ 271526 h 913"/>
              <a:gd name="T10" fmla="*/ 90349 w 684"/>
              <a:gd name="T11" fmla="*/ 271526 h 913"/>
              <a:gd name="T12" fmla="*/ 90349 w 684"/>
              <a:gd name="T13" fmla="*/ 247058 h 913"/>
              <a:gd name="T14" fmla="*/ 90349 w 684"/>
              <a:gd name="T15" fmla="*/ 247058 h 913"/>
              <a:gd name="T16" fmla="*/ 93406 w 684"/>
              <a:gd name="T17" fmla="*/ 245359 h 913"/>
              <a:gd name="T18" fmla="*/ 116163 w 684"/>
              <a:gd name="T19" fmla="*/ 26167 h 913"/>
              <a:gd name="T20" fmla="*/ 116163 w 684"/>
              <a:gd name="T21" fmla="*/ 26167 h 913"/>
              <a:gd name="T22" fmla="*/ 206171 w 684"/>
              <a:gd name="T23" fmla="*/ 116223 h 913"/>
              <a:gd name="T24" fmla="*/ 206171 w 684"/>
              <a:gd name="T25" fmla="*/ 116223 h 913"/>
              <a:gd name="T26" fmla="*/ 185113 w 684"/>
              <a:gd name="T27" fmla="*/ 175693 h 913"/>
              <a:gd name="T28" fmla="*/ 185113 w 684"/>
              <a:gd name="T29" fmla="*/ 175693 h 913"/>
              <a:gd name="T30" fmla="*/ 144014 w 684"/>
              <a:gd name="T31" fmla="*/ 219872 h 913"/>
              <a:gd name="T32" fmla="*/ 87971 w 684"/>
              <a:gd name="T33" fmla="*/ 219872 h 913"/>
              <a:gd name="T34" fmla="*/ 87971 w 684"/>
              <a:gd name="T35" fmla="*/ 219872 h 913"/>
              <a:gd name="T36" fmla="*/ 47212 w 684"/>
              <a:gd name="T37" fmla="*/ 175693 h 913"/>
              <a:gd name="T38" fmla="*/ 47212 w 684"/>
              <a:gd name="T39" fmla="*/ 175693 h 913"/>
              <a:gd name="T40" fmla="*/ 25474 w 684"/>
              <a:gd name="T41" fmla="*/ 116223 h 913"/>
              <a:gd name="T42" fmla="*/ 25474 w 684"/>
              <a:gd name="T43" fmla="*/ 116223 h 913"/>
              <a:gd name="T44" fmla="*/ 116163 w 684"/>
              <a:gd name="T45" fmla="*/ 26167 h 913"/>
              <a:gd name="T46" fmla="*/ 116163 w 684"/>
              <a:gd name="T47" fmla="*/ 0 h 913"/>
              <a:gd name="T48" fmla="*/ 116163 w 684"/>
              <a:gd name="T49" fmla="*/ 0 h 913"/>
              <a:gd name="T50" fmla="*/ 0 w 684"/>
              <a:gd name="T51" fmla="*/ 116223 h 913"/>
              <a:gd name="T52" fmla="*/ 0 w 684"/>
              <a:gd name="T53" fmla="*/ 116223 h 913"/>
              <a:gd name="T54" fmla="*/ 25474 w 684"/>
              <a:gd name="T55" fmla="*/ 189626 h 913"/>
              <a:gd name="T56" fmla="*/ 25474 w 684"/>
              <a:gd name="T57" fmla="*/ 189626 h 913"/>
              <a:gd name="T58" fmla="*/ 64195 w 684"/>
              <a:gd name="T59" fmla="*/ 234824 h 913"/>
              <a:gd name="T60" fmla="*/ 64195 w 684"/>
              <a:gd name="T61" fmla="*/ 271526 h 913"/>
              <a:gd name="T62" fmla="*/ 64195 w 684"/>
              <a:gd name="T63" fmla="*/ 271526 h 913"/>
              <a:gd name="T64" fmla="*/ 90349 w 684"/>
              <a:gd name="T65" fmla="*/ 297014 h 913"/>
              <a:gd name="T66" fmla="*/ 103256 w 684"/>
              <a:gd name="T67" fmla="*/ 309927 h 913"/>
              <a:gd name="T68" fmla="*/ 128730 w 684"/>
              <a:gd name="T69" fmla="*/ 309927 h 913"/>
              <a:gd name="T70" fmla="*/ 141976 w 684"/>
              <a:gd name="T71" fmla="*/ 297014 h 913"/>
              <a:gd name="T72" fmla="*/ 141976 w 684"/>
              <a:gd name="T73" fmla="*/ 297014 h 913"/>
              <a:gd name="T74" fmla="*/ 167451 w 684"/>
              <a:gd name="T75" fmla="*/ 271526 h 913"/>
              <a:gd name="T76" fmla="*/ 167451 w 684"/>
              <a:gd name="T77" fmla="*/ 234824 h 913"/>
              <a:gd name="T78" fmla="*/ 167451 w 684"/>
              <a:gd name="T79" fmla="*/ 234824 h 913"/>
              <a:gd name="T80" fmla="*/ 206171 w 684"/>
              <a:gd name="T81" fmla="*/ 189626 h 913"/>
              <a:gd name="T82" fmla="*/ 206171 w 684"/>
              <a:gd name="T83" fmla="*/ 189626 h 913"/>
              <a:gd name="T84" fmla="*/ 231985 w 684"/>
              <a:gd name="T85" fmla="*/ 116223 h 913"/>
              <a:gd name="T86" fmla="*/ 231985 w 684"/>
              <a:gd name="T87" fmla="*/ 116223 h 913"/>
              <a:gd name="T88" fmla="*/ 116163 w 684"/>
              <a:gd name="T89" fmla="*/ 0 h 9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684" h="913">
                <a:moveTo>
                  <a:pt x="275" y="722"/>
                </a:moveTo>
                <a:lnTo>
                  <a:pt x="408" y="722"/>
                </a:lnTo>
                <a:cubicBezTo>
                  <a:pt x="411" y="724"/>
                  <a:pt x="414" y="726"/>
                  <a:pt x="418" y="727"/>
                </a:cubicBezTo>
                <a:lnTo>
                  <a:pt x="418" y="799"/>
                </a:lnTo>
                <a:lnTo>
                  <a:pt x="266" y="799"/>
                </a:lnTo>
                <a:lnTo>
                  <a:pt x="266" y="727"/>
                </a:lnTo>
                <a:cubicBezTo>
                  <a:pt x="269" y="726"/>
                  <a:pt x="272" y="724"/>
                  <a:pt x="275" y="722"/>
                </a:cubicBezTo>
                <a:close/>
                <a:moveTo>
                  <a:pt x="342" y="77"/>
                </a:moveTo>
                <a:lnTo>
                  <a:pt x="342" y="77"/>
                </a:lnTo>
                <a:cubicBezTo>
                  <a:pt x="488" y="77"/>
                  <a:pt x="607" y="195"/>
                  <a:pt x="607" y="342"/>
                </a:cubicBezTo>
                <a:cubicBezTo>
                  <a:pt x="607" y="392"/>
                  <a:pt x="583" y="458"/>
                  <a:pt x="545" y="517"/>
                </a:cubicBezTo>
                <a:cubicBezTo>
                  <a:pt x="510" y="570"/>
                  <a:pt x="465" y="617"/>
                  <a:pt x="424" y="647"/>
                </a:cubicBezTo>
                <a:lnTo>
                  <a:pt x="259" y="647"/>
                </a:lnTo>
                <a:cubicBezTo>
                  <a:pt x="218" y="617"/>
                  <a:pt x="173" y="570"/>
                  <a:pt x="139" y="517"/>
                </a:cubicBezTo>
                <a:cubicBezTo>
                  <a:pt x="100" y="458"/>
                  <a:pt x="75" y="392"/>
                  <a:pt x="75" y="342"/>
                </a:cubicBezTo>
                <a:cubicBezTo>
                  <a:pt x="75" y="195"/>
                  <a:pt x="194" y="77"/>
                  <a:pt x="342" y="77"/>
                </a:cubicBezTo>
                <a:close/>
                <a:moveTo>
                  <a:pt x="342" y="0"/>
                </a:moveTo>
                <a:lnTo>
                  <a:pt x="342" y="0"/>
                </a:lnTo>
                <a:cubicBezTo>
                  <a:pt x="153" y="0"/>
                  <a:pt x="0" y="154"/>
                  <a:pt x="0" y="342"/>
                </a:cubicBezTo>
                <a:cubicBezTo>
                  <a:pt x="0" y="415"/>
                  <a:pt x="31" y="491"/>
                  <a:pt x="75" y="558"/>
                </a:cubicBezTo>
                <a:cubicBezTo>
                  <a:pt x="108" y="609"/>
                  <a:pt x="147" y="655"/>
                  <a:pt x="189" y="691"/>
                </a:cubicBezTo>
                <a:lnTo>
                  <a:pt x="189" y="799"/>
                </a:lnTo>
                <a:cubicBezTo>
                  <a:pt x="189" y="840"/>
                  <a:pt x="224" y="874"/>
                  <a:pt x="266" y="874"/>
                </a:cubicBezTo>
                <a:lnTo>
                  <a:pt x="304" y="912"/>
                </a:lnTo>
                <a:lnTo>
                  <a:pt x="379" y="912"/>
                </a:lnTo>
                <a:lnTo>
                  <a:pt x="418" y="874"/>
                </a:lnTo>
                <a:cubicBezTo>
                  <a:pt x="459" y="874"/>
                  <a:pt x="493" y="840"/>
                  <a:pt x="493" y="799"/>
                </a:cubicBezTo>
                <a:lnTo>
                  <a:pt x="493" y="691"/>
                </a:lnTo>
                <a:cubicBezTo>
                  <a:pt x="536" y="655"/>
                  <a:pt x="574" y="609"/>
                  <a:pt x="607" y="558"/>
                </a:cubicBezTo>
                <a:cubicBezTo>
                  <a:pt x="651" y="491"/>
                  <a:pt x="683" y="415"/>
                  <a:pt x="683" y="342"/>
                </a:cubicBezTo>
                <a:cubicBezTo>
                  <a:pt x="683" y="154"/>
                  <a:pt x="530" y="0"/>
                  <a:pt x="342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ore-KR" altLang="en-US"/>
          </a:p>
        </p:txBody>
      </p:sp>
      <p:sp>
        <p:nvSpPr>
          <p:cNvPr id="50" name="Rectangle 159">
            <a:extLst>
              <a:ext uri="{FF2B5EF4-FFF2-40B4-BE49-F238E27FC236}">
                <a16:creationId xmlns:a16="http://schemas.microsoft.com/office/drawing/2014/main" id="{0B259764-DA08-0D00-DDE9-AB97079450DD}"/>
              </a:ext>
            </a:extLst>
          </p:cNvPr>
          <p:cNvSpPr/>
          <p:nvPr/>
        </p:nvSpPr>
        <p:spPr>
          <a:xfrm>
            <a:off x="6398564" y="1488843"/>
            <a:ext cx="1687650" cy="246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문제 정의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&amp;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가설 도출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082209-DA7B-BD10-CD66-82B15420839C}"/>
              </a:ext>
            </a:extLst>
          </p:cNvPr>
          <p:cNvSpPr txBox="1"/>
          <p:nvPr/>
        </p:nvSpPr>
        <p:spPr>
          <a:xfrm>
            <a:off x="766942" y="630559"/>
            <a:ext cx="108074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프로젝트 소개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54" name="Foliennummer">
            <a:extLst>
              <a:ext uri="{FF2B5EF4-FFF2-40B4-BE49-F238E27FC236}">
                <a16:creationId xmlns:a16="http://schemas.microsoft.com/office/drawing/2014/main" id="{9E576D4D-4C88-D152-5A5E-1641A495540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4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09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화살표: 오른쪽 2">
            <a:extLst>
              <a:ext uri="{FF2B5EF4-FFF2-40B4-BE49-F238E27FC236}">
                <a16:creationId xmlns:a16="http://schemas.microsoft.com/office/drawing/2014/main" id="{45256A24-E0FA-1FC4-9AC9-4406B430BACC}"/>
              </a:ext>
            </a:extLst>
          </p:cNvPr>
          <p:cNvSpPr/>
          <p:nvPr/>
        </p:nvSpPr>
        <p:spPr>
          <a:xfrm rot="5400000">
            <a:off x="-366256" y="3440744"/>
            <a:ext cx="4617942" cy="1472796"/>
          </a:xfrm>
          <a:prstGeom prst="rightArrow">
            <a:avLst>
              <a:gd name="adj1" fmla="val 80707"/>
              <a:gd name="adj2" fmla="val 26653"/>
            </a:avLst>
          </a:prstGeom>
          <a:gradFill flip="none" rotWithShape="1">
            <a:gsLst>
              <a:gs pos="0">
                <a:srgbClr val="2FBEF0">
                  <a:alpha val="63126"/>
                </a:srgbClr>
              </a:gs>
              <a:gs pos="100000">
                <a:schemeClr val="bg1"/>
              </a:gs>
              <a:gs pos="100000">
                <a:schemeClr val="accent3">
                  <a:lumMod val="45000"/>
                  <a:lumOff val="55000"/>
                  <a:alpha val="43787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344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spc="-150" dirty="0">
              <a:ln>
                <a:solidFill>
                  <a:schemeClr val="bg1">
                    <a:alpha val="0"/>
                  </a:schemeClr>
                </a:solidFill>
              </a:ln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0F443B-9793-7A4B-85E0-F1498CBD672B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CDAF28BB-ECFD-B943-2430-CECCB631FCFE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66C6998-12C4-1287-4F07-3B1D9D795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문제 해결 절차 정의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pic>
        <p:nvPicPr>
          <p:cNvPr id="6" name="Google Shape;138;g2269fa116ee_0_12">
            <a:extLst>
              <a:ext uri="{FF2B5EF4-FFF2-40B4-BE49-F238E27FC236}">
                <a16:creationId xmlns:a16="http://schemas.microsoft.com/office/drawing/2014/main" id="{9AE76B37-4DA7-34BA-AC77-DE9FFD910D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9791" y="1655805"/>
            <a:ext cx="4453084" cy="433741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A29E6C27-8E1A-8CEE-C704-CC30296B96E6}"/>
              </a:ext>
            </a:extLst>
          </p:cNvPr>
          <p:cNvSpPr/>
          <p:nvPr/>
        </p:nvSpPr>
        <p:spPr>
          <a:xfrm>
            <a:off x="1754229" y="175879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85B4D-1402-23B3-32A9-093EFCD320D6}"/>
              </a:ext>
            </a:extLst>
          </p:cNvPr>
          <p:cNvSpPr txBox="1"/>
          <p:nvPr/>
        </p:nvSpPr>
        <p:spPr>
          <a:xfrm>
            <a:off x="2262744" y="1841851"/>
            <a:ext cx="1718740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수집 및 크롤링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6" name="Group 18">
            <a:extLst>
              <a:ext uri="{FF2B5EF4-FFF2-40B4-BE49-F238E27FC236}">
                <a16:creationId xmlns:a16="http://schemas.microsoft.com/office/drawing/2014/main" id="{AAFF0BFE-A159-D270-B3EC-FC2F26D1A199}"/>
              </a:ext>
            </a:extLst>
          </p:cNvPr>
          <p:cNvGrpSpPr>
            <a:grpSpLocks/>
          </p:cNvGrpSpPr>
          <p:nvPr/>
        </p:nvGrpSpPr>
        <p:grpSpPr bwMode="auto">
          <a:xfrm>
            <a:off x="1865869" y="1814192"/>
            <a:ext cx="396875" cy="396875"/>
            <a:chOff x="2352887" y="3308223"/>
            <a:chExt cx="317595" cy="317595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6B5A7ED1-1CAB-DFD1-18E3-BCC441A677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87" y="3308223"/>
              <a:ext cx="317595" cy="317595"/>
              <a:chOff x="7618872" y="5360173"/>
              <a:chExt cx="317595" cy="317595"/>
            </a:xfrm>
          </p:grpSpPr>
          <p:sp>
            <p:nvSpPr>
              <p:cNvPr id="19" name="Oval 14">
                <a:extLst>
                  <a:ext uri="{FF2B5EF4-FFF2-40B4-BE49-F238E27FC236}">
                    <a16:creationId xmlns:a16="http://schemas.microsoft.com/office/drawing/2014/main" id="{A3472744-143E-8CA9-F9F4-9B87CD4163E6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Oval 15">
                <a:extLst>
                  <a:ext uri="{FF2B5EF4-FFF2-40B4-BE49-F238E27FC236}">
                    <a16:creationId xmlns:a16="http://schemas.microsoft.com/office/drawing/2014/main" id="{9F12AD86-0C92-1980-68F7-26087CE4878B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F05183-A1FA-5875-8638-205A6E319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1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37F95910-A981-778F-120E-70A12B8490A9}"/>
              </a:ext>
            </a:extLst>
          </p:cNvPr>
          <p:cNvSpPr/>
          <p:nvPr/>
        </p:nvSpPr>
        <p:spPr>
          <a:xfrm>
            <a:off x="1754229" y="2379304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943EF1-E28E-2AF8-B25B-E85A8884DC63}"/>
              </a:ext>
            </a:extLst>
          </p:cNvPr>
          <p:cNvSpPr txBox="1"/>
          <p:nvPr/>
        </p:nvSpPr>
        <p:spPr>
          <a:xfrm>
            <a:off x="2262744" y="2462356"/>
            <a:ext cx="2165978" cy="347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결측치 보간 및 전처리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사각형: 둥근 모서리 12">
            <a:extLst>
              <a:ext uri="{FF2B5EF4-FFF2-40B4-BE49-F238E27FC236}">
                <a16:creationId xmlns:a16="http://schemas.microsoft.com/office/drawing/2014/main" id="{AF0D3C5F-0576-4886-388C-13B13EC199C3}"/>
              </a:ext>
            </a:extLst>
          </p:cNvPr>
          <p:cNvSpPr/>
          <p:nvPr/>
        </p:nvSpPr>
        <p:spPr>
          <a:xfrm>
            <a:off x="1754229" y="299980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CDC701-8A14-4AFA-985F-3445979C04F8}"/>
              </a:ext>
            </a:extLst>
          </p:cNvPr>
          <p:cNvSpPr txBox="1"/>
          <p:nvPr/>
        </p:nvSpPr>
        <p:spPr>
          <a:xfrm>
            <a:off x="2262744" y="3082861"/>
            <a:ext cx="3161443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신규 변수 생성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기술보조지표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달력데이터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</a:p>
        </p:txBody>
      </p:sp>
      <p:sp>
        <p:nvSpPr>
          <p:cNvPr id="35" name="사각형: 둥근 모서리 12">
            <a:extLst>
              <a:ext uri="{FF2B5EF4-FFF2-40B4-BE49-F238E27FC236}">
                <a16:creationId xmlns:a16="http://schemas.microsoft.com/office/drawing/2014/main" id="{0F556DED-0091-CD47-04F7-1A21521FD725}"/>
              </a:ext>
            </a:extLst>
          </p:cNvPr>
          <p:cNvSpPr/>
          <p:nvPr/>
        </p:nvSpPr>
        <p:spPr>
          <a:xfrm>
            <a:off x="1754229" y="3620314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074518-D7E4-F2BC-F5E5-0735ADF6785D}"/>
              </a:ext>
            </a:extLst>
          </p:cNvPr>
          <p:cNvSpPr txBox="1"/>
          <p:nvPr/>
        </p:nvSpPr>
        <p:spPr>
          <a:xfrm>
            <a:off x="2262744" y="3703366"/>
            <a:ext cx="2217274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실험 및 대조군 데이터셋 분리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2" name="사각형: 둥근 모서리 12">
            <a:extLst>
              <a:ext uri="{FF2B5EF4-FFF2-40B4-BE49-F238E27FC236}">
                <a16:creationId xmlns:a16="http://schemas.microsoft.com/office/drawing/2014/main" id="{83480C44-C39E-1C92-4DE0-7436B14EAE24}"/>
              </a:ext>
            </a:extLst>
          </p:cNvPr>
          <p:cNvSpPr/>
          <p:nvPr/>
        </p:nvSpPr>
        <p:spPr>
          <a:xfrm>
            <a:off x="1754229" y="424081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CB84FC-B347-4474-5E62-2637833B9A60}"/>
              </a:ext>
            </a:extLst>
          </p:cNvPr>
          <p:cNvSpPr txBox="1"/>
          <p:nvPr/>
        </p:nvSpPr>
        <p:spPr>
          <a:xfrm>
            <a:off x="2262744" y="4323871"/>
            <a:ext cx="849913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모델 구축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id="{FF9BA6F9-8A13-4513-71AE-7EE74C66E3A7}"/>
              </a:ext>
            </a:extLst>
          </p:cNvPr>
          <p:cNvSpPr/>
          <p:nvPr/>
        </p:nvSpPr>
        <p:spPr>
          <a:xfrm>
            <a:off x="1754229" y="4861324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9F460-A8EB-252E-4DB3-343BCFC67DD8}"/>
              </a:ext>
            </a:extLst>
          </p:cNvPr>
          <p:cNvSpPr txBox="1"/>
          <p:nvPr/>
        </p:nvSpPr>
        <p:spPr>
          <a:xfrm>
            <a:off x="2262744" y="4944376"/>
            <a:ext cx="1866217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동일 환경에서 실험 진행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6" name="사각형: 둥근 모서리 12">
            <a:extLst>
              <a:ext uri="{FF2B5EF4-FFF2-40B4-BE49-F238E27FC236}">
                <a16:creationId xmlns:a16="http://schemas.microsoft.com/office/drawing/2014/main" id="{E29EC2B3-D13E-D4ED-1A73-BF0903A83D3F}"/>
              </a:ext>
            </a:extLst>
          </p:cNvPr>
          <p:cNvSpPr/>
          <p:nvPr/>
        </p:nvSpPr>
        <p:spPr>
          <a:xfrm>
            <a:off x="1754229" y="548182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CACD1F-61E0-035B-4B88-185106073343}"/>
              </a:ext>
            </a:extLst>
          </p:cNvPr>
          <p:cNvSpPr txBox="1"/>
          <p:nvPr/>
        </p:nvSpPr>
        <p:spPr>
          <a:xfrm>
            <a:off x="2262744" y="5564881"/>
            <a:ext cx="498855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평가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63" name="Group 19">
            <a:extLst>
              <a:ext uri="{FF2B5EF4-FFF2-40B4-BE49-F238E27FC236}">
                <a16:creationId xmlns:a16="http://schemas.microsoft.com/office/drawing/2014/main" id="{6AE76E0A-B912-54F1-B72B-671F6DDECCDD}"/>
              </a:ext>
            </a:extLst>
          </p:cNvPr>
          <p:cNvGrpSpPr>
            <a:grpSpLocks/>
          </p:cNvGrpSpPr>
          <p:nvPr/>
        </p:nvGrpSpPr>
        <p:grpSpPr bwMode="auto">
          <a:xfrm>
            <a:off x="1865865" y="2434702"/>
            <a:ext cx="396875" cy="396875"/>
            <a:chOff x="2352890" y="3308226"/>
            <a:chExt cx="317595" cy="317595"/>
          </a:xfrm>
        </p:grpSpPr>
        <p:grpSp>
          <p:nvGrpSpPr>
            <p:cNvPr id="64" name="Group 20">
              <a:extLst>
                <a:ext uri="{FF2B5EF4-FFF2-40B4-BE49-F238E27FC236}">
                  <a16:creationId xmlns:a16="http://schemas.microsoft.com/office/drawing/2014/main" id="{F978216F-E20D-C303-BF67-2F4F42B7D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66" name="Oval 22">
                <a:extLst>
                  <a:ext uri="{FF2B5EF4-FFF2-40B4-BE49-F238E27FC236}">
                    <a16:creationId xmlns:a16="http://schemas.microsoft.com/office/drawing/2014/main" id="{72EDAD1E-BFD9-0B13-18C0-12695E82D9BF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Oval 23">
                <a:extLst>
                  <a:ext uri="{FF2B5EF4-FFF2-40B4-BE49-F238E27FC236}">
                    <a16:creationId xmlns:a16="http://schemas.microsoft.com/office/drawing/2014/main" id="{76808C5A-1B6A-123D-A6C6-06EFFE042B09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5" name="TextBox 21">
              <a:extLst>
                <a:ext uri="{FF2B5EF4-FFF2-40B4-BE49-F238E27FC236}">
                  <a16:creationId xmlns:a16="http://schemas.microsoft.com/office/drawing/2014/main" id="{FCAF2935-EEFE-03F1-48C4-9815B8A0E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2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68" name="Group 27">
            <a:extLst>
              <a:ext uri="{FF2B5EF4-FFF2-40B4-BE49-F238E27FC236}">
                <a16:creationId xmlns:a16="http://schemas.microsoft.com/office/drawing/2014/main" id="{E1D6C78F-6B92-9172-EB1E-434D1D3F3C0A}"/>
              </a:ext>
            </a:extLst>
          </p:cNvPr>
          <p:cNvGrpSpPr>
            <a:grpSpLocks/>
          </p:cNvGrpSpPr>
          <p:nvPr/>
        </p:nvGrpSpPr>
        <p:grpSpPr bwMode="auto">
          <a:xfrm>
            <a:off x="1865865" y="3052655"/>
            <a:ext cx="396875" cy="396875"/>
            <a:chOff x="2352890" y="3308226"/>
            <a:chExt cx="317595" cy="317595"/>
          </a:xfrm>
        </p:grpSpPr>
        <p:grpSp>
          <p:nvGrpSpPr>
            <p:cNvPr id="69" name="Group 28">
              <a:extLst>
                <a:ext uri="{FF2B5EF4-FFF2-40B4-BE49-F238E27FC236}">
                  <a16:creationId xmlns:a16="http://schemas.microsoft.com/office/drawing/2014/main" id="{7A126A68-6FD3-73FF-65FD-79998D648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71" name="Oval 30">
                <a:extLst>
                  <a:ext uri="{FF2B5EF4-FFF2-40B4-BE49-F238E27FC236}">
                    <a16:creationId xmlns:a16="http://schemas.microsoft.com/office/drawing/2014/main" id="{FE52C079-54CB-C1D7-4562-E7EC0E5199E3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Oval 31">
                <a:extLst>
                  <a:ext uri="{FF2B5EF4-FFF2-40B4-BE49-F238E27FC236}">
                    <a16:creationId xmlns:a16="http://schemas.microsoft.com/office/drawing/2014/main" id="{12D83F47-1F52-B81C-BDC8-955AC722CB3C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A9D22C93-947B-460B-9D83-EF6218E87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3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73" name="Group 35">
            <a:extLst>
              <a:ext uri="{FF2B5EF4-FFF2-40B4-BE49-F238E27FC236}">
                <a16:creationId xmlns:a16="http://schemas.microsoft.com/office/drawing/2014/main" id="{B9EAE7E8-E6C6-BF70-4DF0-D64CEA693F4F}"/>
              </a:ext>
            </a:extLst>
          </p:cNvPr>
          <p:cNvGrpSpPr>
            <a:grpSpLocks/>
          </p:cNvGrpSpPr>
          <p:nvPr/>
        </p:nvGrpSpPr>
        <p:grpSpPr bwMode="auto">
          <a:xfrm>
            <a:off x="1865865" y="3673160"/>
            <a:ext cx="396875" cy="396875"/>
            <a:chOff x="2352890" y="3308226"/>
            <a:chExt cx="317595" cy="317595"/>
          </a:xfrm>
        </p:grpSpPr>
        <p:grpSp>
          <p:nvGrpSpPr>
            <p:cNvPr id="74" name="Group 36">
              <a:extLst>
                <a:ext uri="{FF2B5EF4-FFF2-40B4-BE49-F238E27FC236}">
                  <a16:creationId xmlns:a16="http://schemas.microsoft.com/office/drawing/2014/main" id="{A1AD7B64-A5F3-4A7D-4944-2A51CA86DE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76" name="Oval 38">
                <a:extLst>
                  <a:ext uri="{FF2B5EF4-FFF2-40B4-BE49-F238E27FC236}">
                    <a16:creationId xmlns:a16="http://schemas.microsoft.com/office/drawing/2014/main" id="{0190AA38-B448-52FD-E7BF-808A7F93FC75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7" name="Oval 39">
                <a:extLst>
                  <a:ext uri="{FF2B5EF4-FFF2-40B4-BE49-F238E27FC236}">
                    <a16:creationId xmlns:a16="http://schemas.microsoft.com/office/drawing/2014/main" id="{1F5AF55C-090F-755E-040B-585CE5D027E8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EC48AF6F-8A42-A37F-D543-1920820DAF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4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78" name="Group 43">
            <a:extLst>
              <a:ext uri="{FF2B5EF4-FFF2-40B4-BE49-F238E27FC236}">
                <a16:creationId xmlns:a16="http://schemas.microsoft.com/office/drawing/2014/main" id="{2E592431-8154-F664-244E-803FA96DB9BB}"/>
              </a:ext>
            </a:extLst>
          </p:cNvPr>
          <p:cNvGrpSpPr>
            <a:grpSpLocks/>
          </p:cNvGrpSpPr>
          <p:nvPr/>
        </p:nvGrpSpPr>
        <p:grpSpPr bwMode="auto">
          <a:xfrm>
            <a:off x="1865864" y="4293511"/>
            <a:ext cx="396875" cy="396875"/>
            <a:chOff x="2352890" y="3308226"/>
            <a:chExt cx="317595" cy="317595"/>
          </a:xfrm>
        </p:grpSpPr>
        <p:grpSp>
          <p:nvGrpSpPr>
            <p:cNvPr id="79" name="Group 44">
              <a:extLst>
                <a:ext uri="{FF2B5EF4-FFF2-40B4-BE49-F238E27FC236}">
                  <a16:creationId xmlns:a16="http://schemas.microsoft.com/office/drawing/2014/main" id="{F1D8FAD2-57A4-2341-DC61-3BDE5C647A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81" name="Oval 46">
                <a:extLst>
                  <a:ext uri="{FF2B5EF4-FFF2-40B4-BE49-F238E27FC236}">
                    <a16:creationId xmlns:a16="http://schemas.microsoft.com/office/drawing/2014/main" id="{A5303A7E-9854-44FD-238D-21ADC9F16C92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2" name="Oval 47">
                <a:extLst>
                  <a:ext uri="{FF2B5EF4-FFF2-40B4-BE49-F238E27FC236}">
                    <a16:creationId xmlns:a16="http://schemas.microsoft.com/office/drawing/2014/main" id="{CD48A781-A676-7853-A9F8-9F6434EC20AC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80" name="TextBox 45">
              <a:extLst>
                <a:ext uri="{FF2B5EF4-FFF2-40B4-BE49-F238E27FC236}">
                  <a16:creationId xmlns:a16="http://schemas.microsoft.com/office/drawing/2014/main" id="{7847E228-662D-7D49-F502-BA52837C2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5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EA991577-1F22-BAB8-B722-13228807E2EC}"/>
              </a:ext>
            </a:extLst>
          </p:cNvPr>
          <p:cNvGrpSpPr>
            <a:grpSpLocks/>
          </p:cNvGrpSpPr>
          <p:nvPr/>
        </p:nvGrpSpPr>
        <p:grpSpPr bwMode="auto">
          <a:xfrm>
            <a:off x="1865863" y="4916722"/>
            <a:ext cx="396875" cy="396875"/>
            <a:chOff x="2352890" y="3308226"/>
            <a:chExt cx="317595" cy="317595"/>
          </a:xfrm>
        </p:grpSpPr>
        <p:grpSp>
          <p:nvGrpSpPr>
            <p:cNvPr id="84" name="Group 52">
              <a:extLst>
                <a:ext uri="{FF2B5EF4-FFF2-40B4-BE49-F238E27FC236}">
                  <a16:creationId xmlns:a16="http://schemas.microsoft.com/office/drawing/2014/main" id="{5D2D6DE6-D318-A0E5-3E05-47E526EE91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86" name="Oval 54">
                <a:extLst>
                  <a:ext uri="{FF2B5EF4-FFF2-40B4-BE49-F238E27FC236}">
                    <a16:creationId xmlns:a16="http://schemas.microsoft.com/office/drawing/2014/main" id="{C670B9E6-DA8D-791D-2421-0490B59AA313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Oval 55">
                <a:extLst>
                  <a:ext uri="{FF2B5EF4-FFF2-40B4-BE49-F238E27FC236}">
                    <a16:creationId xmlns:a16="http://schemas.microsoft.com/office/drawing/2014/main" id="{6BCEF340-A1DF-6625-40F3-BDA68DCA7296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85" name="TextBox 53">
              <a:extLst>
                <a:ext uri="{FF2B5EF4-FFF2-40B4-BE49-F238E27FC236}">
                  <a16:creationId xmlns:a16="http://schemas.microsoft.com/office/drawing/2014/main" id="{EB6045BD-E4F5-6B42-1754-8CDD06015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6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88" name="Group 59">
            <a:extLst>
              <a:ext uri="{FF2B5EF4-FFF2-40B4-BE49-F238E27FC236}">
                <a16:creationId xmlns:a16="http://schemas.microsoft.com/office/drawing/2014/main" id="{EDD5B0B6-6FC2-5C84-FC46-0A6E90557F36}"/>
              </a:ext>
            </a:extLst>
          </p:cNvPr>
          <p:cNvGrpSpPr>
            <a:grpSpLocks/>
          </p:cNvGrpSpPr>
          <p:nvPr/>
        </p:nvGrpSpPr>
        <p:grpSpPr bwMode="auto">
          <a:xfrm>
            <a:off x="1865863" y="5537057"/>
            <a:ext cx="396875" cy="396875"/>
            <a:chOff x="2352890" y="3308226"/>
            <a:chExt cx="317595" cy="317595"/>
          </a:xfrm>
        </p:grpSpPr>
        <p:grpSp>
          <p:nvGrpSpPr>
            <p:cNvPr id="89" name="Group 60">
              <a:extLst>
                <a:ext uri="{FF2B5EF4-FFF2-40B4-BE49-F238E27FC236}">
                  <a16:creationId xmlns:a16="http://schemas.microsoft.com/office/drawing/2014/main" id="{3D1F2A79-4AF0-66B1-5D3B-4FA23CAE9A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91" name="Oval 62">
                <a:extLst>
                  <a:ext uri="{FF2B5EF4-FFF2-40B4-BE49-F238E27FC236}">
                    <a16:creationId xmlns:a16="http://schemas.microsoft.com/office/drawing/2014/main" id="{A7A42911-20D6-0BA6-4512-B7ABBAADA220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2" name="Oval 63">
                <a:extLst>
                  <a:ext uri="{FF2B5EF4-FFF2-40B4-BE49-F238E27FC236}">
                    <a16:creationId xmlns:a16="http://schemas.microsoft.com/office/drawing/2014/main" id="{CAB9BA9C-DB62-7614-1F8F-B84F8F73586A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90" name="TextBox 61">
              <a:extLst>
                <a:ext uri="{FF2B5EF4-FFF2-40B4-BE49-F238E27FC236}">
                  <a16:creationId xmlns:a16="http://schemas.microsoft.com/office/drawing/2014/main" id="{B41C2577-88A6-747D-0D0A-36F3B37CC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7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EA769CB7-2EB4-092D-A49A-C47D138304C4}"/>
              </a:ext>
            </a:extLst>
          </p:cNvPr>
          <p:cNvSpPr txBox="1"/>
          <p:nvPr/>
        </p:nvSpPr>
        <p:spPr>
          <a:xfrm>
            <a:off x="766942" y="630559"/>
            <a:ext cx="108074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프로젝트 소개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00" name="Foliennummer">
            <a:extLst>
              <a:ext uri="{FF2B5EF4-FFF2-40B4-BE49-F238E27FC236}">
                <a16:creationId xmlns:a16="http://schemas.microsoft.com/office/drawing/2014/main" id="{FF8FBEDA-2B3D-8014-7B22-E99745BB468B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5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1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데이터 수집 및 전처리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데이터 수집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데이터 보간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6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29509" y="1796866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52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59FA15A-329A-72CA-5F9D-D213B0C5D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814754"/>
              </p:ext>
            </p:extLst>
          </p:nvPr>
        </p:nvGraphicFramePr>
        <p:xfrm>
          <a:off x="906876" y="1515635"/>
          <a:ext cx="10650468" cy="2423160"/>
        </p:xfrm>
        <a:graphic>
          <a:graphicData uri="http://schemas.openxmlformats.org/drawingml/2006/table">
            <a:tbl>
              <a:tblPr/>
              <a:tblGrid>
                <a:gridCol w="1383318">
                  <a:extLst>
                    <a:ext uri="{9D8B030D-6E8A-4147-A177-3AD203B41FA5}">
                      <a16:colId xmlns:a16="http://schemas.microsoft.com/office/drawing/2014/main" val="1901588810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1442709046"/>
                    </a:ext>
                  </a:extLst>
                </a:gridCol>
                <a:gridCol w="2952924">
                  <a:extLst>
                    <a:ext uri="{9D8B030D-6E8A-4147-A177-3AD203B41FA5}">
                      <a16:colId xmlns:a16="http://schemas.microsoft.com/office/drawing/2014/main" val="96814950"/>
                    </a:ext>
                  </a:extLst>
                </a:gridCol>
                <a:gridCol w="2790849">
                  <a:extLst>
                    <a:ext uri="{9D8B030D-6E8A-4147-A177-3AD203B41FA5}">
                      <a16:colId xmlns:a16="http://schemas.microsoft.com/office/drawing/2014/main" val="151456442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종류</a:t>
                      </a:r>
                      <a:endParaRPr lang="ko-KR" alt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특징</a:t>
                      </a:r>
                      <a:endParaRPr lang="ko-KR" alt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AS-IS</a:t>
                      </a:r>
                      <a:endParaRPr 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TO-BE</a:t>
                      </a:r>
                      <a:endParaRPr 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0318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기상 데이터</a:t>
                      </a:r>
                      <a:b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   종관 기상 관측 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   (</a:t>
                      </a:r>
                      <a:r>
                        <a:rPr 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ASOS)</a:t>
                      </a:r>
                      <a:endParaRPr 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정해진 시각의 대기 상태를 파악하기 위해 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모든 관측소에서 같은 시각에 실시하는 지상관측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시정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구름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증발량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일기현상 등 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일부 목측 요소를 제외하고 자동으로 관측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방대한 데이터 수집 및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전처리 필요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지역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관측장비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기상인자별 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불규칙적인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결측 값 처리 필요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전력수요 데이터와의 통합을 위한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기상 대표 값 도출 필요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크롤링 및 </a:t>
                      </a: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parquet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파일 처리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보간법</a:t>
                      </a:r>
                      <a:r>
                        <a:rPr lang="en-US" altLang="ko-KR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대표 값 도출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을 통한 값 대체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전국 주요 광역시 및 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/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대표 도시 선정하여 대표 값으로 활용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86102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전력수요 데이터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실시간 전력수요 현황 집계 데이터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방대한 데이터 수집 및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전처리 필요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불규칙적인 기간의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결측 값 처리 필요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크롤링 및 </a:t>
                      </a: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parquet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파일 처리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보간법</a:t>
                      </a:r>
                      <a:r>
                        <a:rPr lang="en-US" altLang="ko-KR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대표 값 도출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을 통한 값 대체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521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 데이터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분석 기간 내 공휴일 정보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sparse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데이터 처리 필요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원핫 인코딩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활용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865174"/>
                  </a:ext>
                </a:extLst>
              </a:tr>
            </a:tbl>
          </a:graphicData>
        </a:graphic>
      </p:graphicFrame>
      <p:sp>
        <p:nvSpPr>
          <p:cNvPr id="82" name="Foliennummer">
            <a:extLst>
              <a:ext uri="{FF2B5EF4-FFF2-40B4-BE49-F238E27FC236}">
                <a16:creationId xmlns:a16="http://schemas.microsoft.com/office/drawing/2014/main" id="{37E349A3-E36C-4ED5-A952-9451D4773DF4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7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3" name="Straight Connector 94">
            <a:extLst>
              <a:ext uri="{FF2B5EF4-FFF2-40B4-BE49-F238E27FC236}">
                <a16:creationId xmlns:a16="http://schemas.microsoft.com/office/drawing/2014/main" id="{76401A44-ED09-4BE6-01DC-3097E29A41CB}"/>
              </a:ext>
            </a:extLst>
          </p:cNvPr>
          <p:cNvCxnSpPr>
            <a:cxnSpLocks/>
          </p:cNvCxnSpPr>
          <p:nvPr/>
        </p:nvCxnSpPr>
        <p:spPr>
          <a:xfrm>
            <a:off x="56356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: Rounded Corners 1">
            <a:extLst>
              <a:ext uri="{FF2B5EF4-FFF2-40B4-BE49-F238E27FC236}">
                <a16:creationId xmlns:a16="http://schemas.microsoft.com/office/drawing/2014/main" id="{A84AF9C7-8AA6-A47F-8FF4-C7DCAF6ACA24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95" name="Rectangle: Rounded Corners 3">
            <a:extLst>
              <a:ext uri="{FF2B5EF4-FFF2-40B4-BE49-F238E27FC236}">
                <a16:creationId xmlns:a16="http://schemas.microsoft.com/office/drawing/2014/main" id="{73238DC6-38F6-5D7C-3180-14998E0369D2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96" name="TextBox 5">
            <a:extLst>
              <a:ext uri="{FF2B5EF4-FFF2-40B4-BE49-F238E27FC236}">
                <a16:creationId xmlns:a16="http://schemas.microsoft.com/office/drawing/2014/main" id="{C689EF67-40F2-7AE1-17A1-E30124506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데이터 수집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61BB09-0C29-D7D9-55BA-99119B41444D}"/>
              </a:ext>
            </a:extLst>
          </p:cNvPr>
          <p:cNvSpPr txBox="1"/>
          <p:nvPr/>
        </p:nvSpPr>
        <p:spPr>
          <a:xfrm>
            <a:off x="766942" y="630559"/>
            <a:ext cx="157767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데이터 수집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&amp;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전처리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06" name="Google Shape;793;p25">
            <a:extLst>
              <a:ext uri="{FF2B5EF4-FFF2-40B4-BE49-F238E27FC236}">
                <a16:creationId xmlns:a16="http://schemas.microsoft.com/office/drawing/2014/main" id="{C978D3BF-9822-9466-22FA-123E4C41173C}"/>
              </a:ext>
            </a:extLst>
          </p:cNvPr>
          <p:cNvSpPr>
            <a:spLocks/>
          </p:cNvSpPr>
          <p:nvPr/>
        </p:nvSpPr>
        <p:spPr bwMode="auto">
          <a:xfrm>
            <a:off x="766941" y="4515826"/>
            <a:ext cx="5506139" cy="1630973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08" name="Google Shape;793;p25">
            <a:extLst>
              <a:ext uri="{FF2B5EF4-FFF2-40B4-BE49-F238E27FC236}">
                <a16:creationId xmlns:a16="http://schemas.microsoft.com/office/drawing/2014/main" id="{A2C9A65F-4BE5-DDCD-DFB2-755199E9BB22}"/>
              </a:ext>
            </a:extLst>
          </p:cNvPr>
          <p:cNvSpPr>
            <a:spLocks/>
          </p:cNvSpPr>
          <p:nvPr/>
        </p:nvSpPr>
        <p:spPr bwMode="auto">
          <a:xfrm>
            <a:off x="6273080" y="4515827"/>
            <a:ext cx="5193402" cy="1630972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30BD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10" name="Oval 149">
            <a:extLst>
              <a:ext uri="{FF2B5EF4-FFF2-40B4-BE49-F238E27FC236}">
                <a16:creationId xmlns:a16="http://schemas.microsoft.com/office/drawing/2014/main" id="{9E58A931-4A09-6910-CA10-0D5FFAD7200E}"/>
              </a:ext>
            </a:extLst>
          </p:cNvPr>
          <p:cNvSpPr/>
          <p:nvPr/>
        </p:nvSpPr>
        <p:spPr>
          <a:xfrm>
            <a:off x="906876" y="4139589"/>
            <a:ext cx="1219615" cy="766763"/>
          </a:xfrm>
          <a:prstGeom prst="ellipse">
            <a:avLst/>
          </a:prstGeom>
          <a:solidFill>
            <a:srgbClr val="F6F6F6"/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15" name="Oval 149">
            <a:extLst>
              <a:ext uri="{FF2B5EF4-FFF2-40B4-BE49-F238E27FC236}">
                <a16:creationId xmlns:a16="http://schemas.microsoft.com/office/drawing/2014/main" id="{A744AE6A-EED3-A207-347B-CC9EED11DD4F}"/>
              </a:ext>
            </a:extLst>
          </p:cNvPr>
          <p:cNvSpPr/>
          <p:nvPr/>
        </p:nvSpPr>
        <p:spPr>
          <a:xfrm>
            <a:off x="6392262" y="4160784"/>
            <a:ext cx="1219615" cy="766763"/>
          </a:xfrm>
          <a:prstGeom prst="ellipse">
            <a:avLst/>
          </a:prstGeom>
          <a:solidFill>
            <a:srgbClr val="F6F6F6"/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07" name="Google Shape;794;p25">
            <a:extLst>
              <a:ext uri="{FF2B5EF4-FFF2-40B4-BE49-F238E27FC236}">
                <a16:creationId xmlns:a16="http://schemas.microsoft.com/office/drawing/2014/main" id="{5A50A1B7-E0CC-67EF-9471-38AA72650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512" y="4504734"/>
            <a:ext cx="78976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600" b="1" dirty="0">
                <a:solidFill>
                  <a:schemeClr val="bg1">
                    <a:lumMod val="50000"/>
                  </a:schemeClr>
                </a:solidFill>
                <a:latin typeface="Poppins" pitchFamily="2" charset="0"/>
                <a:ea typeface="Barlow SemiBold" panose="020F0502020204030204" pitchFamily="34" charset="0"/>
                <a:cs typeface="Poppins" pitchFamily="2" charset="0"/>
              </a:rPr>
              <a:t>AS - IS</a:t>
            </a:r>
            <a:endParaRPr lang="ko-Kore-KR" altLang="ko-Kore-KR" sz="1600" b="1" dirty="0">
              <a:solidFill>
                <a:schemeClr val="bg1">
                  <a:lumMod val="50000"/>
                </a:schemeClr>
              </a:solidFill>
              <a:latin typeface="Poppins" pitchFamily="2" charset="0"/>
              <a:ea typeface="Barlow SemiBold" panose="020F0502020204030204" pitchFamily="34" charset="0"/>
              <a:cs typeface="Poppins" pitchFamily="2" charset="0"/>
            </a:endParaRPr>
          </a:p>
        </p:txBody>
      </p:sp>
      <p:sp>
        <p:nvSpPr>
          <p:cNvPr id="116" name="Google Shape;794;p25">
            <a:extLst>
              <a:ext uri="{FF2B5EF4-FFF2-40B4-BE49-F238E27FC236}">
                <a16:creationId xmlns:a16="http://schemas.microsoft.com/office/drawing/2014/main" id="{AB6A3EF3-FD5E-94C0-ED62-DCFE39DB0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392" y="4505510"/>
            <a:ext cx="78976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600" b="1" dirty="0">
                <a:solidFill>
                  <a:srgbClr val="2FBEF0"/>
                </a:solidFill>
                <a:latin typeface="Poppins" pitchFamily="2" charset="0"/>
                <a:ea typeface="Barlow SemiBold" panose="020F0502020204030204" pitchFamily="34" charset="0"/>
                <a:cs typeface="Poppins" pitchFamily="2" charset="0"/>
              </a:rPr>
              <a:t>TO - BE</a:t>
            </a:r>
            <a:endParaRPr lang="ko-Kore-KR" altLang="ko-Kore-KR" sz="1600" b="1">
              <a:solidFill>
                <a:srgbClr val="2FBEF0"/>
              </a:solidFill>
              <a:latin typeface="Poppins" pitchFamily="2" charset="0"/>
              <a:ea typeface="Barlow SemiBold" panose="020F0502020204030204" pitchFamily="34" charset="0"/>
              <a:cs typeface="Poppins" pitchFamily="2" charset="0"/>
            </a:endParaRPr>
          </a:p>
        </p:txBody>
      </p:sp>
      <p:sp>
        <p:nvSpPr>
          <p:cNvPr id="117" name="Rectangle 22">
            <a:extLst>
              <a:ext uri="{FF2B5EF4-FFF2-40B4-BE49-F238E27FC236}">
                <a16:creationId xmlns:a16="http://schemas.microsoft.com/office/drawing/2014/main" id="{76B2EBFC-F0EE-01F8-B1BD-079EC185AAE9}"/>
              </a:ext>
            </a:extLst>
          </p:cNvPr>
          <p:cNvSpPr/>
          <p:nvPr/>
        </p:nvSpPr>
        <p:spPr>
          <a:xfrm>
            <a:off x="1290634" y="4965773"/>
            <a:ext cx="4519996" cy="79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년간의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분 간격의 방대한 기상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전력 수요 데이터 수집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처리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불규칙하며 연속적인 결측 값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많은 데이터의 처리 필요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비연속적인 요일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휴일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공휴일 데이터의 변수처리 필요</a:t>
            </a:r>
            <a:endParaRPr lang="en-US" sz="1200" dirty="0">
              <a:solidFill>
                <a:schemeClr val="bg1"/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119" name="Rectangle 22">
            <a:extLst>
              <a:ext uri="{FF2B5EF4-FFF2-40B4-BE49-F238E27FC236}">
                <a16:creationId xmlns:a16="http://schemas.microsoft.com/office/drawing/2014/main" id="{149B62E1-8C2A-D01B-3325-7E591E8A36A2}"/>
              </a:ext>
            </a:extLst>
          </p:cNvPr>
          <p:cNvSpPr/>
          <p:nvPr/>
        </p:nvSpPr>
        <p:spPr>
          <a:xfrm>
            <a:off x="6765357" y="4965773"/>
            <a:ext cx="4519996" cy="79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데이터 수집 자동화 및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parquet 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파일 처리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기성 보간법 활용 및 유사 패턴의 인근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일자를 활용한 보간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원핫인코딩 활용</a:t>
            </a:r>
            <a:endParaRPr lang="en-US" sz="1200" dirty="0">
              <a:solidFill>
                <a:schemeClr val="bg1"/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72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85;g2494d23fddb_3_7">
            <a:extLst>
              <a:ext uri="{FF2B5EF4-FFF2-40B4-BE49-F238E27FC236}">
                <a16:creationId xmlns:a16="http://schemas.microsoft.com/office/drawing/2014/main" id="{4F88B150-76B3-3B72-A48F-E9ACD9179D33}"/>
              </a:ext>
            </a:extLst>
          </p:cNvPr>
          <p:cNvSpPr/>
          <p:nvPr/>
        </p:nvSpPr>
        <p:spPr>
          <a:xfrm>
            <a:off x="7954944" y="5203164"/>
            <a:ext cx="3251231" cy="132872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FBE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dirty="0">
              <a:solidFill>
                <a:schemeClr val="dk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691B72BF-AE2F-E803-C24D-C534198A1202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560B9507-B99A-F51D-AD35-0236853E648C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97C93CC-40DA-45F9-3FFF-B3D03463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최적의 보간법 도출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ECA52-DC9C-FF42-CAA9-B6DB445EA317}"/>
              </a:ext>
            </a:extLst>
          </p:cNvPr>
          <p:cNvSpPr txBox="1"/>
          <p:nvPr/>
        </p:nvSpPr>
        <p:spPr>
          <a:xfrm>
            <a:off x="766942" y="630559"/>
            <a:ext cx="157767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데이터 수집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&amp;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전처리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9" name="Google Shape;173;g2494d23fddb_3_7">
            <a:extLst>
              <a:ext uri="{FF2B5EF4-FFF2-40B4-BE49-F238E27FC236}">
                <a16:creationId xmlns:a16="http://schemas.microsoft.com/office/drawing/2014/main" id="{1E65BC14-7A6B-B192-4626-EB1B5DFB4D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139" y="1544877"/>
            <a:ext cx="7025702" cy="266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2;g2494d23fddb_3_7">
            <a:extLst>
              <a:ext uri="{FF2B5EF4-FFF2-40B4-BE49-F238E27FC236}">
                <a16:creationId xmlns:a16="http://schemas.microsoft.com/office/drawing/2014/main" id="{4AFE0490-55EE-694B-5E81-56AF9385E1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89" y="4517390"/>
            <a:ext cx="7070152" cy="20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59">
            <a:extLst>
              <a:ext uri="{FF2B5EF4-FFF2-40B4-BE49-F238E27FC236}">
                <a16:creationId xmlns:a16="http://schemas.microsoft.com/office/drawing/2014/main" id="{6CA2EC8A-1821-7778-3C24-A791A5A3542C}"/>
              </a:ext>
            </a:extLst>
          </p:cNvPr>
          <p:cNvSpPr/>
          <p:nvPr/>
        </p:nvSpPr>
        <p:spPr>
          <a:xfrm>
            <a:off x="8068131" y="1788841"/>
            <a:ext cx="3125885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Nearest	  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최근접 이웃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Linear	   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선형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Polynomial2 : 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차 다항식 보간법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Polynomial3 </a:t>
            </a:r>
            <a:r>
              <a:rPr lang="en-US" altLang="ko-KR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차 다항식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Spline	      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스플라인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Cubic	      : 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차 보간법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92EB24-589C-647A-4645-D8A67B184C14}"/>
              </a:ext>
            </a:extLst>
          </p:cNvPr>
          <p:cNvGrpSpPr/>
          <p:nvPr/>
        </p:nvGrpSpPr>
        <p:grpSpPr>
          <a:xfrm>
            <a:off x="7664291" y="1432575"/>
            <a:ext cx="3933570" cy="361328"/>
            <a:chOff x="7664291" y="1432575"/>
            <a:chExt cx="3933570" cy="361328"/>
          </a:xfrm>
        </p:grpSpPr>
        <p:sp>
          <p:nvSpPr>
            <p:cNvPr id="11" name="Google Shape;793;p25">
              <a:extLst>
                <a:ext uri="{FF2B5EF4-FFF2-40B4-BE49-F238E27FC236}">
                  <a16:creationId xmlns:a16="http://schemas.microsoft.com/office/drawing/2014/main" id="{19F9D9B9-BED3-AC60-467F-CC25738FD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291" y="1432575"/>
              <a:ext cx="3933570" cy="361328"/>
            </a:xfrm>
            <a:custGeom>
              <a:avLst/>
              <a:gdLst>
                <a:gd name="T0" fmla="*/ 436 w 21580"/>
                <a:gd name="T1" fmla="*/ 0 h 21600"/>
                <a:gd name="T2" fmla="*/ 19422 w 21580"/>
                <a:gd name="T3" fmla="*/ 0 h 21600"/>
                <a:gd name="T4" fmla="*/ 19689 w 21580"/>
                <a:gd name="T5" fmla="*/ 264 h 21600"/>
                <a:gd name="T6" fmla="*/ 19864 w 21580"/>
                <a:gd name="T7" fmla="*/ 870 h 21600"/>
                <a:gd name="T8" fmla="*/ 21492 w 21580"/>
                <a:gd name="T9" fmla="*/ 9801 h 21600"/>
                <a:gd name="T10" fmla="*/ 21580 w 21580"/>
                <a:gd name="T11" fmla="*/ 10782 h 21600"/>
                <a:gd name="T12" fmla="*/ 21492 w 21580"/>
                <a:gd name="T13" fmla="*/ 11742 h 21600"/>
                <a:gd name="T14" fmla="*/ 19866 w 21580"/>
                <a:gd name="T15" fmla="*/ 20721 h 21600"/>
                <a:gd name="T16" fmla="*/ 19698 w 21580"/>
                <a:gd name="T17" fmla="*/ 21274 h 21600"/>
                <a:gd name="T18" fmla="*/ 19392 w 21580"/>
                <a:gd name="T19" fmla="*/ 21600 h 21600"/>
                <a:gd name="T20" fmla="*/ 463 w 21580"/>
                <a:gd name="T21" fmla="*/ 21579 h 21600"/>
                <a:gd name="T22" fmla="*/ 62 w 21580"/>
                <a:gd name="T23" fmla="*/ 20858 h 21600"/>
                <a:gd name="T24" fmla="*/ 65 w 21580"/>
                <a:gd name="T25" fmla="*/ 19509 h 21600"/>
                <a:gd name="T26" fmla="*/ 1466 w 21580"/>
                <a:gd name="T27" fmla="*/ 11836 h 21600"/>
                <a:gd name="T28" fmla="*/ 1559 w 21580"/>
                <a:gd name="T29" fmla="*/ 10880 h 21600"/>
                <a:gd name="T30" fmla="*/ 1487 w 21580"/>
                <a:gd name="T31" fmla="*/ 9843 h 21600"/>
                <a:gd name="T32" fmla="*/ 59 w 21580"/>
                <a:gd name="T33" fmla="*/ 2036 h 21600"/>
                <a:gd name="T34" fmla="*/ 42 w 21580"/>
                <a:gd name="T35" fmla="*/ 785 h 21600"/>
                <a:gd name="T36" fmla="*/ 436 w 21580"/>
                <a:gd name="T3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580" h="21600" extrusionOk="0">
                  <a:moveTo>
                    <a:pt x="436" y="0"/>
                  </a:moveTo>
                  <a:lnTo>
                    <a:pt x="19422" y="0"/>
                  </a:lnTo>
                  <a:cubicBezTo>
                    <a:pt x="19517" y="10"/>
                    <a:pt x="19609" y="102"/>
                    <a:pt x="19689" y="264"/>
                  </a:cubicBezTo>
                  <a:cubicBezTo>
                    <a:pt x="19763" y="416"/>
                    <a:pt x="19823" y="624"/>
                    <a:pt x="19864" y="870"/>
                  </a:cubicBezTo>
                  <a:lnTo>
                    <a:pt x="21492" y="9801"/>
                  </a:lnTo>
                  <a:cubicBezTo>
                    <a:pt x="21550" y="10095"/>
                    <a:pt x="21581" y="10435"/>
                    <a:pt x="21580" y="10782"/>
                  </a:cubicBezTo>
                  <a:cubicBezTo>
                    <a:pt x="21580" y="11121"/>
                    <a:pt x="21549" y="11453"/>
                    <a:pt x="21492" y="11742"/>
                  </a:cubicBezTo>
                  <a:lnTo>
                    <a:pt x="19866" y="20721"/>
                  </a:lnTo>
                  <a:cubicBezTo>
                    <a:pt x="19823" y="20940"/>
                    <a:pt x="19766" y="21128"/>
                    <a:pt x="19698" y="21274"/>
                  </a:cubicBezTo>
                  <a:cubicBezTo>
                    <a:pt x="19607" y="21468"/>
                    <a:pt x="19502" y="21581"/>
                    <a:pt x="19392" y="21600"/>
                  </a:cubicBezTo>
                  <a:lnTo>
                    <a:pt x="463" y="21579"/>
                  </a:lnTo>
                  <a:cubicBezTo>
                    <a:pt x="297" y="21588"/>
                    <a:pt x="143" y="21310"/>
                    <a:pt x="62" y="20858"/>
                  </a:cubicBezTo>
                  <a:cubicBezTo>
                    <a:pt x="-12" y="20438"/>
                    <a:pt x="-11" y="19927"/>
                    <a:pt x="65" y="19509"/>
                  </a:cubicBezTo>
                  <a:lnTo>
                    <a:pt x="1466" y="11836"/>
                  </a:lnTo>
                  <a:cubicBezTo>
                    <a:pt x="1521" y="11546"/>
                    <a:pt x="1553" y="11218"/>
                    <a:pt x="1559" y="10880"/>
                  </a:cubicBezTo>
                  <a:cubicBezTo>
                    <a:pt x="1564" y="10521"/>
                    <a:pt x="1540" y="10164"/>
                    <a:pt x="1487" y="9843"/>
                  </a:cubicBezTo>
                  <a:lnTo>
                    <a:pt x="59" y="2036"/>
                  </a:lnTo>
                  <a:cubicBezTo>
                    <a:pt x="-13" y="1653"/>
                    <a:pt x="-19" y="1186"/>
                    <a:pt x="42" y="785"/>
                  </a:cubicBezTo>
                  <a:cubicBezTo>
                    <a:pt x="114" y="311"/>
                    <a:pt x="267" y="5"/>
                    <a:pt x="436" y="0"/>
                  </a:cubicBez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ko-Kore-KR" altLang="en-US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D5E9B5-FB80-12CC-318B-9E013E957DAC}"/>
                </a:ext>
              </a:extLst>
            </p:cNvPr>
            <p:cNvSpPr txBox="1"/>
            <p:nvPr/>
          </p:nvSpPr>
          <p:spPr>
            <a:xfrm>
              <a:off x="7924890" y="1482434"/>
              <a:ext cx="348685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oppins" panose="00000500000000000000" pitchFamily="2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oppins" panose="00000500000000000000" pitchFamily="2" charset="0"/>
                </a:rPr>
                <a:t>단기 결측 구간 실험</a:t>
              </a:r>
              <a:r>
                <a:rPr lang="en-US" altLang="ko-KR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oppins" panose="00000500000000000000" pitchFamily="2" charset="0"/>
                </a:rPr>
                <a:t>	”Linear is the best”</a:t>
              </a:r>
              <a:endParaRPr lang="en-ID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endParaRPr>
            </a:p>
          </p:txBody>
        </p:sp>
      </p:grpSp>
      <p:sp>
        <p:nvSpPr>
          <p:cNvPr id="14" name="Google Shape;793;p25">
            <a:extLst>
              <a:ext uri="{FF2B5EF4-FFF2-40B4-BE49-F238E27FC236}">
                <a16:creationId xmlns:a16="http://schemas.microsoft.com/office/drawing/2014/main" id="{141FCB62-3AE8-D7BD-DDD8-F2C2CA54D608}"/>
              </a:ext>
            </a:extLst>
          </p:cNvPr>
          <p:cNvSpPr>
            <a:spLocks/>
          </p:cNvSpPr>
          <p:nvPr/>
        </p:nvSpPr>
        <p:spPr bwMode="auto">
          <a:xfrm>
            <a:off x="7667880" y="3499998"/>
            <a:ext cx="3933570" cy="361328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CC581E-3C68-27E0-651D-F53BE7220278}"/>
              </a:ext>
            </a:extLst>
          </p:cNvPr>
          <p:cNvSpPr txBox="1"/>
          <p:nvPr/>
        </p:nvSpPr>
        <p:spPr>
          <a:xfrm>
            <a:off x="7969774" y="3549857"/>
            <a:ext cx="35766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장기 결측 구간 실험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	”Median is the best”</a:t>
            </a:r>
            <a:endParaRPr lang="en-ID" sz="1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16" name="Rectangle 159">
            <a:extLst>
              <a:ext uri="{FF2B5EF4-FFF2-40B4-BE49-F238E27FC236}">
                <a16:creationId xmlns:a16="http://schemas.microsoft.com/office/drawing/2014/main" id="{60B67CCA-173F-D260-BB57-5082A2F33EBE}"/>
              </a:ext>
            </a:extLst>
          </p:cNvPr>
          <p:cNvSpPr/>
          <p:nvPr/>
        </p:nvSpPr>
        <p:spPr>
          <a:xfrm>
            <a:off x="8068132" y="3897035"/>
            <a:ext cx="3699798" cy="107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Mean	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주변 패턴의 평균값으로 보간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Median	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주변 패턴의 중위 값으로 보간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Grid	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주변 패턴 중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RSME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가 가장 낮은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	   	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패턴으로 보간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7" name="Google Shape;793;p25">
            <a:extLst>
              <a:ext uri="{FF2B5EF4-FFF2-40B4-BE49-F238E27FC236}">
                <a16:creationId xmlns:a16="http://schemas.microsoft.com/office/drawing/2014/main" id="{786BD05C-C66B-1592-56AF-7037ED0461C4}"/>
              </a:ext>
            </a:extLst>
          </p:cNvPr>
          <p:cNvSpPr>
            <a:spLocks/>
          </p:cNvSpPr>
          <p:nvPr/>
        </p:nvSpPr>
        <p:spPr bwMode="auto">
          <a:xfrm>
            <a:off x="7664291" y="5022500"/>
            <a:ext cx="3933570" cy="361328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2FBEF0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63315D-E1EC-90C2-4E0E-F42E477D123D}"/>
              </a:ext>
            </a:extLst>
          </p:cNvPr>
          <p:cNvSpPr txBox="1"/>
          <p:nvPr/>
        </p:nvSpPr>
        <p:spPr>
          <a:xfrm>
            <a:off x="7966185" y="5072359"/>
            <a:ext cx="362471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INSIGHT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 결측 패턴 별 보간 규칙 도출 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‘20</a:t>
            </a:r>
            <a:r>
              <a:rPr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일 전후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’</a:t>
            </a:r>
            <a:endParaRPr lang="en-ID" sz="1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0" name="Rectangle 159">
            <a:extLst>
              <a:ext uri="{FF2B5EF4-FFF2-40B4-BE49-F238E27FC236}">
                <a16:creationId xmlns:a16="http://schemas.microsoft.com/office/drawing/2014/main" id="{1B8247AB-C914-9496-7760-738FA25D76EB}"/>
              </a:ext>
            </a:extLst>
          </p:cNvPr>
          <p:cNvSpPr/>
          <p:nvPr/>
        </p:nvSpPr>
        <p:spPr>
          <a:xfrm>
            <a:off x="8068133" y="5392019"/>
            <a:ext cx="3125885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연속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 이상의 결측 구간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lvl="3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중앙값으로 보간법 실행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연속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 미만의 결측 구간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lvl="3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선형 보간법 실행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1" name="Foliennummer">
            <a:extLst>
              <a:ext uri="{FF2B5EF4-FFF2-40B4-BE49-F238E27FC236}">
                <a16:creationId xmlns:a16="http://schemas.microsoft.com/office/drawing/2014/main" id="{B6D0BD5A-3B27-DDEB-0BE0-5179EDA2DB71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8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19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68C175-4645-81FE-E2DC-2C827347B480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31707DF1-8E42-2B35-8D24-1B903D203CAF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49F2ABE-20E8-6F5F-5A6C-35379FA3D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72194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자기상관성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9658-BBA3-9FD6-E613-773D2AF46175}"/>
              </a:ext>
            </a:extLst>
          </p:cNvPr>
          <p:cNvSpPr txBox="1"/>
          <p:nvPr/>
        </p:nvSpPr>
        <p:spPr>
          <a:xfrm>
            <a:off x="766942" y="630559"/>
            <a:ext cx="157767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데이터 수집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&amp;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전처리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6" name="Google Shape;193;g2269fa116ee_0_172">
            <a:extLst>
              <a:ext uri="{FF2B5EF4-FFF2-40B4-BE49-F238E27FC236}">
                <a16:creationId xmlns:a16="http://schemas.microsoft.com/office/drawing/2014/main" id="{9AA419A5-EBF6-F96A-0CF9-83D7EB595A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690" y="1683780"/>
            <a:ext cx="3600000" cy="192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4;g2269fa116ee_0_172">
            <a:extLst>
              <a:ext uri="{FF2B5EF4-FFF2-40B4-BE49-F238E27FC236}">
                <a16:creationId xmlns:a16="http://schemas.microsoft.com/office/drawing/2014/main" id="{A3C2435C-BADC-70DF-8927-7A5428F508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000" y="1679335"/>
            <a:ext cx="3600000" cy="192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5;g2269fa116ee_0_172">
            <a:extLst>
              <a:ext uri="{FF2B5EF4-FFF2-40B4-BE49-F238E27FC236}">
                <a16:creationId xmlns:a16="http://schemas.microsoft.com/office/drawing/2014/main" id="{4032B08F-ED6B-1E70-E1C1-5DA6A7AF79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310" y="1679336"/>
            <a:ext cx="3600000" cy="19252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F0CBAB22-2C55-EBEE-3393-F79CCD910C68}"/>
              </a:ext>
            </a:extLst>
          </p:cNvPr>
          <p:cNvSpPr/>
          <p:nvPr/>
        </p:nvSpPr>
        <p:spPr>
          <a:xfrm>
            <a:off x="594139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DD4E2F15-7689-0602-D524-F13F0D348B98}"/>
              </a:ext>
            </a:extLst>
          </p:cNvPr>
          <p:cNvSpPr/>
          <p:nvPr/>
        </p:nvSpPr>
        <p:spPr>
          <a:xfrm>
            <a:off x="766942" y="4506221"/>
            <a:ext cx="3382748" cy="16304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년간 상승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하강 패턴이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계절 기온의 방향성과 일치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계절 내 파동의 진폭 패턴이 일정한 간격을 유지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주중 내 파동의 진폭 패턴이 일정한 간격을 유지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12" name="Google Shape;794;p25">
            <a:extLst>
              <a:ext uri="{FF2B5EF4-FFF2-40B4-BE49-F238E27FC236}">
                <a16:creationId xmlns:a16="http://schemas.microsoft.com/office/drawing/2014/main" id="{FCB476C2-1B1A-7AAF-CC35-88ADB3D1E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4178194"/>
            <a:ext cx="170338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뚜렷한 계절성 확인</a:t>
            </a:r>
            <a:endParaRPr lang="ko-Kore-KR" altLang="ko-Kore-KR" sz="10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D25693-1E57-B991-46CA-0086A9D4E685}"/>
              </a:ext>
            </a:extLst>
          </p:cNvPr>
          <p:cNvSpPr/>
          <p:nvPr/>
        </p:nvSpPr>
        <p:spPr>
          <a:xfrm>
            <a:off x="4379177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F240BE48-BF0B-93DA-3FB5-A7B71F4D5E8C}"/>
              </a:ext>
            </a:extLst>
          </p:cNvPr>
          <p:cNvSpPr/>
          <p:nvPr/>
        </p:nvSpPr>
        <p:spPr>
          <a:xfrm>
            <a:off x="4551980" y="4506221"/>
            <a:ext cx="3382748" cy="1354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하강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상승하는 일정한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이후의 자기상관성보다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주일 이후의 자기상관성이 높은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시간이 지날수록 위 패턴으로 진동하며 자기상관성이 하강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0" name="Google Shape;794;p25">
            <a:extLst>
              <a:ext uri="{FF2B5EF4-FFF2-40B4-BE49-F238E27FC236}">
                <a16:creationId xmlns:a16="http://schemas.microsoft.com/office/drawing/2014/main" id="{E9D026CB-9DC7-1D2B-A9D6-769261F7D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4178194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동일 요일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 시간의 영향도 높음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98C0D40C-AD4D-0DC7-FF45-3A2ECFBA25EA}"/>
              </a:ext>
            </a:extLst>
          </p:cNvPr>
          <p:cNvSpPr/>
          <p:nvPr/>
        </p:nvSpPr>
        <p:spPr>
          <a:xfrm>
            <a:off x="8165768" y="3843231"/>
            <a:ext cx="3600000" cy="2570163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3BD38099-42E9-0708-817A-39A7B3D9BEBC}"/>
              </a:ext>
            </a:extLst>
          </p:cNvPr>
          <p:cNvSpPr/>
          <p:nvPr/>
        </p:nvSpPr>
        <p:spPr>
          <a:xfrm>
            <a:off x="8256896" y="4506221"/>
            <a:ext cx="3382748" cy="1231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하강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상승하는 일정한 패턴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이후의 자기상관성보다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주일 이후의 자기상관성이 높은 패턴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시간이 지날수록 위 패턴으로 진동하며 자기상관성이 하강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4" name="Google Shape;794;p25">
            <a:extLst>
              <a:ext uri="{FF2B5EF4-FFF2-40B4-BE49-F238E27FC236}">
                <a16:creationId xmlns:a16="http://schemas.microsoft.com/office/drawing/2014/main" id="{4DB5C900-00C0-3069-1CEE-D3FC18033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4178194"/>
            <a:ext cx="350887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과거 패턴이 예측에 가장 유용한 변수일 것</a:t>
            </a:r>
            <a:endParaRPr lang="ko-Kore-KR" altLang="ko-Kore-KR" sz="1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25" name="Google Shape;794;p25">
            <a:extLst>
              <a:ext uri="{FF2B5EF4-FFF2-40B4-BE49-F238E27FC236}">
                <a16:creationId xmlns:a16="http://schemas.microsoft.com/office/drawing/2014/main" id="{646EAD09-A993-845D-2A28-93B15B519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3931618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 dirty="0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6" name="Foliennummer">
            <a:extLst>
              <a:ext uri="{FF2B5EF4-FFF2-40B4-BE49-F238E27FC236}">
                <a16:creationId xmlns:a16="http://schemas.microsoft.com/office/drawing/2014/main" id="{E84C216F-6F62-5C50-E44A-FD08E0D17AEE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9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6323052F-A854-8B2F-1CD3-653131BA7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3931618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4" name="Google Shape;794;p25">
            <a:extLst>
              <a:ext uri="{FF2B5EF4-FFF2-40B4-BE49-F238E27FC236}">
                <a16:creationId xmlns:a16="http://schemas.microsoft.com/office/drawing/2014/main" id="{4F5F243F-0D51-C96C-7463-47CAE5E0C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3931618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499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2243</Words>
  <Application>Microsoft Office PowerPoint</Application>
  <PresentationFormat>와이드스크린</PresentationFormat>
  <Paragraphs>571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50" baseType="lpstr">
      <vt:lpstr>Barlow Medium</vt:lpstr>
      <vt:lpstr>Barlow SemiBold</vt:lpstr>
      <vt:lpstr>Helvetica Neue</vt:lpstr>
      <vt:lpstr>Open Sans</vt:lpstr>
      <vt:lpstr>Poppins</vt:lpstr>
      <vt:lpstr>S-Core Dream 1 Thin</vt:lpstr>
      <vt:lpstr>S-Core Dream 2 ExtraLight</vt:lpstr>
      <vt:lpstr>S-Core Dream 3 Light</vt:lpstr>
      <vt:lpstr>S-Core Dream 4 Regular</vt:lpstr>
      <vt:lpstr>S-Core Dream 5 Medium</vt:lpstr>
      <vt:lpstr>S-Core Dream 6 Bold</vt:lpstr>
      <vt:lpstr>S-Core Dream 7 ExtraBold</vt:lpstr>
      <vt:lpstr>S-Core Dream 8 Heavy</vt:lpstr>
      <vt:lpstr>맑은 고딕</vt:lpstr>
      <vt:lpstr>에스코어 드림 1 Thin</vt:lpstr>
      <vt:lpstr>Arial</vt:lpstr>
      <vt:lpstr>Calibri</vt:lpstr>
      <vt:lpstr>Calibri Light</vt:lpstr>
      <vt:lpstr>Office 테마</vt:lpstr>
      <vt:lpstr>세상에서 가장 가벼운 단기 전력 수요 예측 모델</vt:lpstr>
      <vt:lpstr>PowerPoint 프레젠테이션</vt:lpstr>
      <vt:lpstr>PowerPoint 프레젠테이션</vt:lpstr>
      <vt:lpstr>PowerPoint 프레젠테이션</vt:lpstr>
      <vt:lpstr>PowerPoint 프레젠테이션</vt:lpstr>
      <vt:lpstr>데이터 수집 및 전처리</vt:lpstr>
      <vt:lpstr>PowerPoint 프레젠테이션</vt:lpstr>
      <vt:lpstr>PowerPoint 프레젠테이션</vt:lpstr>
      <vt:lpstr>PowerPoint 프레젠테이션</vt:lpstr>
      <vt:lpstr>EDA &amp; INSIGHT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가설 검증 &amp; 결론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부록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세상에서 가장 가벼운 단기 전력 수요 예측 모델</dc:title>
  <dc:creator>3710</dc:creator>
  <cp:lastModifiedBy>user</cp:lastModifiedBy>
  <cp:revision>30</cp:revision>
  <dcterms:created xsi:type="dcterms:W3CDTF">2023-06-06T10:09:01Z</dcterms:created>
  <dcterms:modified xsi:type="dcterms:W3CDTF">2023-06-07T12:39:48Z</dcterms:modified>
</cp:coreProperties>
</file>